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293" r:id="rId2"/>
    <p:sldId id="294" r:id="rId3"/>
    <p:sldId id="295" r:id="rId4"/>
    <p:sldId id="296" r:id="rId5"/>
    <p:sldId id="297" r:id="rId6"/>
    <p:sldId id="301" r:id="rId7"/>
    <p:sldId id="298" r:id="rId8"/>
    <p:sldId id="300" r:id="rId9"/>
  </p:sldIdLst>
  <p:sldSz cx="9144000" cy="5143500" type="screen16x9"/>
  <p:notesSz cx="6797675" cy="9926638"/>
  <p:defaultTextStyle>
    <a:defPPr>
      <a:defRPr lang="zh-TW"/>
    </a:defPPr>
    <a:lvl1pPr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新細明體" panose="02020500000000000000" pitchFamily="18" charset="-120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新細明體" panose="02020500000000000000" pitchFamily="18" charset="-120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新細明體" panose="02020500000000000000" pitchFamily="18" charset="-120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新細明體" panose="02020500000000000000" pitchFamily="18" charset="-120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新細明體" panose="02020500000000000000" pitchFamily="18" charset="-120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新細明體" panose="02020500000000000000" pitchFamily="18" charset="-120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新細明體" panose="02020500000000000000" pitchFamily="18" charset="-120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新細明體" panose="02020500000000000000" pitchFamily="18" charset="-120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新細明體" panose="02020500000000000000" pitchFamily="18" charset="-120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B7BB0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中等深淺樣式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D7AC3CCA-C797-4891-BE02-D94E43425B78}" styleName="中等深淺樣式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69CF1AB2-1976-4502-BF36-3FF5EA218861}" styleName="中等深淺樣式 4 - 輔色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8FD4443E-F989-4FC4-A0C8-D5A2AF1F390B}" styleName="深色樣式 1 - 輔色 5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wholeTbl>
    <a:band1H>
      <a:tcStyle>
        <a:tcBdr/>
        <a:fill>
          <a:solidFill>
            <a:schemeClr val="accent5">
              <a:shade val="60000"/>
            </a:schemeClr>
          </a:solidFill>
        </a:fill>
      </a:tcStyle>
    </a:band1H>
    <a:band1V>
      <a:tcStyle>
        <a:tcBdr/>
        <a:fill>
          <a:solidFill>
            <a:schemeClr val="accent5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5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5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5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7DF18680-E054-41AD-8BC1-D1AEF772440D}" styleName="中等深淺樣式 2 - 輔色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301" autoAdjust="0"/>
    <p:restoredTop sz="94660"/>
  </p:normalViewPr>
  <p:slideViewPr>
    <p:cSldViewPr>
      <p:cViewPr varScale="1">
        <p:scale>
          <a:sx n="152" d="100"/>
          <a:sy n="152" d="100"/>
        </p:scale>
        <p:origin x="408" y="13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image" Target="../media/image3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2098" tIns="46049" rIns="92098" bIns="46049" rtlCol="0"/>
          <a:lstStyle>
            <a:lvl1pPr algn="l" eaLnBrk="1" hangingPunct="1">
              <a:defRPr sz="1200">
                <a:latin typeface="Arial" charset="0"/>
                <a:ea typeface="新細明體" charset="-120"/>
              </a:defRPr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2098" tIns="46049" rIns="92098" bIns="46049" rtlCol="0"/>
          <a:lstStyle>
            <a:lvl1pPr algn="r" eaLnBrk="1" hangingPunct="1">
              <a:defRPr sz="1200">
                <a:latin typeface="Arial" charset="0"/>
                <a:ea typeface="新細明體" charset="-120"/>
              </a:defRPr>
            </a:lvl1pPr>
          </a:lstStyle>
          <a:p>
            <a:pPr>
              <a:defRPr/>
            </a:pPr>
            <a:fld id="{85C02E4C-925A-4BDA-835B-BA331203F0C0}" type="datetimeFigureOut">
              <a:rPr lang="zh-TW" altLang="en-US"/>
              <a:pPr>
                <a:defRPr/>
              </a:pPr>
              <a:t>2021/8/26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2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2098" tIns="46049" rIns="92098" bIns="46049" rtlCol="0" anchor="b"/>
          <a:lstStyle>
            <a:lvl1pPr algn="l" eaLnBrk="1" hangingPunct="1">
              <a:defRPr sz="1200">
                <a:latin typeface="Arial" charset="0"/>
                <a:ea typeface="新細明體" charset="-120"/>
              </a:defRPr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3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wrap="square" lIns="92098" tIns="46049" rIns="92098" bIns="46049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929DF8BF-6D3B-4B7D-960D-D2DA6B45C270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2098" tIns="46049" rIns="92098" bIns="46049" rtlCol="0"/>
          <a:lstStyle>
            <a:lvl1pPr algn="l" eaLnBrk="1" hangingPunct="1">
              <a:defRPr sz="1200">
                <a:latin typeface="Arial" charset="0"/>
                <a:ea typeface="新細明體" charset="-120"/>
              </a:defRPr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2098" tIns="46049" rIns="92098" bIns="46049" rtlCol="0"/>
          <a:lstStyle>
            <a:lvl1pPr algn="r" eaLnBrk="1" hangingPunct="1">
              <a:defRPr sz="1200">
                <a:latin typeface="Arial" charset="0"/>
                <a:ea typeface="新細明體" charset="-120"/>
              </a:defRPr>
            </a:lvl1pPr>
          </a:lstStyle>
          <a:p>
            <a:pPr>
              <a:defRPr/>
            </a:pPr>
            <a:fld id="{DCA87A64-0006-444E-9A17-929939A3D710}" type="datetimeFigureOut">
              <a:rPr lang="zh-TW" altLang="en-US"/>
              <a:pPr>
                <a:defRPr/>
              </a:pPr>
              <a:t>2021/8/26</a:t>
            </a:fld>
            <a:endParaRPr lang="zh-TW" altLang="en-US"/>
          </a:p>
        </p:txBody>
      </p:sp>
      <p:sp>
        <p:nvSpPr>
          <p:cNvPr id="4" name="投影片圖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88900" y="744538"/>
            <a:ext cx="6619875" cy="3724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098" tIns="46049" rIns="92098" bIns="46049" rtlCol="0" anchor="ctr"/>
          <a:lstStyle/>
          <a:p>
            <a:pPr lvl="0"/>
            <a:endParaRPr lang="zh-TW" altLang="en-US" noProof="0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79450" y="4716463"/>
            <a:ext cx="5438775" cy="4465637"/>
          </a:xfrm>
          <a:prstGeom prst="rect">
            <a:avLst/>
          </a:prstGeom>
        </p:spPr>
        <p:txBody>
          <a:bodyPr vert="horz" lIns="92098" tIns="46049" rIns="92098" bIns="46049" rtlCol="0"/>
          <a:lstStyle/>
          <a:p>
            <a:pPr lvl="0"/>
            <a:r>
              <a:rPr lang="zh-TW" altLang="en-US" noProof="0" smtClean="0"/>
              <a:t>按一下以編輯母片文字樣式</a:t>
            </a:r>
          </a:p>
          <a:p>
            <a:pPr lvl="1"/>
            <a:r>
              <a:rPr lang="zh-TW" altLang="en-US" noProof="0" smtClean="0"/>
              <a:t>第二層</a:t>
            </a:r>
          </a:p>
          <a:p>
            <a:pPr lvl="2"/>
            <a:r>
              <a:rPr lang="zh-TW" altLang="en-US" noProof="0" smtClean="0"/>
              <a:t>第三層</a:t>
            </a:r>
          </a:p>
          <a:p>
            <a:pPr lvl="3"/>
            <a:r>
              <a:rPr lang="zh-TW" altLang="en-US" noProof="0" smtClean="0"/>
              <a:t>第四層</a:t>
            </a:r>
          </a:p>
          <a:p>
            <a:pPr lvl="4"/>
            <a:r>
              <a:rPr lang="zh-TW" altLang="en-US" noProof="0" smtClean="0"/>
              <a:t>第五層</a:t>
            </a:r>
            <a:endParaRPr lang="zh-TW" altLang="en-US" noProof="0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2098" tIns="46049" rIns="92098" bIns="46049" rtlCol="0" anchor="b"/>
          <a:lstStyle>
            <a:lvl1pPr algn="l" eaLnBrk="1" hangingPunct="1">
              <a:defRPr sz="1200">
                <a:latin typeface="Arial" charset="0"/>
                <a:ea typeface="新細明體" charset="-120"/>
              </a:defRPr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wrap="square" lIns="92098" tIns="46049" rIns="92098" bIns="46049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9B4471A9-EF73-4F0D-A6E7-78B56E3914CB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zh-TW" altLang="en-US" dirty="0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smtClean="0"/>
              <a:t>按一下以編輯母片副標題樣式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FC64D3-FB40-42A1-8BE1-8C3A021A69E9}" type="datetimeFigureOut">
              <a:rPr lang="zh-TW" altLang="en-US"/>
              <a:pPr>
                <a:defRPr/>
              </a:pPr>
              <a:t>2021/8/26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F70C29-967B-48C5-9D05-3B43E72AE7E5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9761472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B14A13-6D67-4E11-B7F1-741D8DEB32B5}" type="datetimeFigureOut">
              <a:rPr lang="zh-TW" altLang="en-US"/>
              <a:pPr>
                <a:defRPr/>
              </a:pPr>
              <a:t>2021/8/26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E51F69-D22B-4254-BB1D-AE992F215B0A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3033011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zh-TW" altLang="en-US" dirty="0" smtClean="0"/>
              <a:t>按一下以編輯母片文字樣式</a:t>
            </a:r>
          </a:p>
          <a:p>
            <a:pPr lvl="1"/>
            <a:r>
              <a:rPr lang="zh-TW" altLang="en-US" dirty="0" smtClean="0"/>
              <a:t>第二層</a:t>
            </a:r>
          </a:p>
          <a:p>
            <a:pPr lvl="2"/>
            <a:r>
              <a:rPr lang="zh-TW" altLang="en-US" dirty="0" smtClean="0"/>
              <a:t>第三層</a:t>
            </a:r>
          </a:p>
          <a:p>
            <a:pPr lvl="3"/>
            <a:r>
              <a:rPr lang="zh-TW" altLang="en-US" dirty="0" smtClean="0"/>
              <a:t>第四層</a:t>
            </a:r>
          </a:p>
          <a:p>
            <a:pPr lvl="4"/>
            <a:r>
              <a:rPr lang="zh-TW" altLang="en-US" dirty="0" smtClean="0"/>
              <a:t>第五層</a:t>
            </a:r>
            <a:endParaRPr lang="zh-TW" altLang="en-US" dirty="0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82C2CA-0986-4EFF-8FC6-600641E27D81}" type="datetimeFigureOut">
              <a:rPr lang="zh-TW" altLang="en-US"/>
              <a:pPr>
                <a:defRPr/>
              </a:pPr>
              <a:t>2021/8/26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475F27-2977-45A8-828B-3CA38149712F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7033281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A3D23E-8D76-49B9-A91F-6318B88C4D31}" type="datetimeFigureOut">
              <a:rPr lang="zh-TW" altLang="en-US"/>
              <a:pPr>
                <a:defRPr/>
              </a:pPr>
              <a:t>2021/8/26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D280D0-4C9D-4D38-AE65-13C39C91B57D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6335492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C3FD7F-BB9C-47C6-860C-3D2A038B85ED}" type="datetimeFigureOut">
              <a:rPr lang="zh-TW" altLang="en-US"/>
              <a:pPr>
                <a:defRPr/>
              </a:pPr>
              <a:t>2021/8/26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0BD470-00EE-4864-BF49-9814D068121B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2928858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51A2F9-D60C-45FA-A178-62A9D08351A4}" type="datetimeFigureOut">
              <a:rPr lang="zh-TW" altLang="en-US"/>
              <a:pPr>
                <a:defRPr/>
              </a:pPr>
              <a:t>2021/8/26</a:t>
            </a:fld>
            <a:endParaRPr lang="zh-TW" altLang="en-US"/>
          </a:p>
        </p:txBody>
      </p:sp>
      <p:sp>
        <p:nvSpPr>
          <p:cNvPr id="6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7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008D06-F91B-4EF5-B4B3-6372183B4FC5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9010741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7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F93644-0E51-4AB5-8F0B-60E01BE644B2}" type="datetimeFigureOut">
              <a:rPr lang="zh-TW" altLang="en-US"/>
              <a:pPr>
                <a:defRPr/>
              </a:pPr>
              <a:t>2021/8/26</a:t>
            </a:fld>
            <a:endParaRPr lang="zh-TW" altLang="en-US"/>
          </a:p>
        </p:txBody>
      </p:sp>
      <p:sp>
        <p:nvSpPr>
          <p:cNvPr id="8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9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18F222-6B6C-4C7D-8156-7565AC83A5C5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0795928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E64DA8-9822-4DE3-BD21-6AAB74A2D9EE}" type="datetimeFigureOut">
              <a:rPr lang="zh-TW" altLang="en-US"/>
              <a:pPr>
                <a:defRPr/>
              </a:pPr>
              <a:t>2021/8/26</a:t>
            </a:fld>
            <a:endParaRPr lang="zh-TW" altLang="en-US"/>
          </a:p>
        </p:txBody>
      </p:sp>
      <p:sp>
        <p:nvSpPr>
          <p:cNvPr id="4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5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63BA82-B55E-4D01-BCE2-F75562A8AAAE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705191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E9CF2C-DA6D-4D68-B542-59CEBE22D1EC}" type="datetimeFigureOut">
              <a:rPr lang="zh-TW" altLang="en-US"/>
              <a:pPr>
                <a:defRPr/>
              </a:pPr>
              <a:t>2021/8/26</a:t>
            </a:fld>
            <a:endParaRPr lang="zh-TW" altLang="en-US"/>
          </a:p>
        </p:txBody>
      </p:sp>
      <p:sp>
        <p:nvSpPr>
          <p:cNvPr id="3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4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B19CAA-5FAB-4038-9E7C-A7A50F4BBD2B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605852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684D22-5B5B-47C0-8364-40EFE2498357}" type="datetimeFigureOut">
              <a:rPr lang="zh-TW" altLang="en-US"/>
              <a:pPr>
                <a:defRPr/>
              </a:pPr>
              <a:t>2021/8/26</a:t>
            </a:fld>
            <a:endParaRPr lang="zh-TW" altLang="en-US"/>
          </a:p>
        </p:txBody>
      </p:sp>
      <p:sp>
        <p:nvSpPr>
          <p:cNvPr id="6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7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A1498B-1138-4BD5-82F6-1876E5B9F3C9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4500815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TW" altLang="en-US" noProof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3C0FB2-BA55-40C7-812D-4A692A5CA2E4}" type="datetimeFigureOut">
              <a:rPr lang="zh-TW" altLang="en-US"/>
              <a:pPr>
                <a:defRPr/>
              </a:pPr>
              <a:t>2021/8/26</a:t>
            </a:fld>
            <a:endParaRPr lang="zh-TW" altLang="en-US"/>
          </a:p>
        </p:txBody>
      </p:sp>
      <p:sp>
        <p:nvSpPr>
          <p:cNvPr id="6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7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574516-8B6A-4789-9356-64B9B44E16E3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6638570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標題版面配置區 1"/>
          <p:cNvSpPr>
            <a:spLocks noGrp="1"/>
          </p:cNvSpPr>
          <p:nvPr>
            <p:ph type="title"/>
          </p:nvPr>
        </p:nvSpPr>
        <p:spPr bwMode="auto">
          <a:xfrm>
            <a:off x="457200" y="206375"/>
            <a:ext cx="8229600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 smtClean="0"/>
              <a:t>按一下以編輯母片標題樣式</a:t>
            </a:r>
          </a:p>
        </p:txBody>
      </p:sp>
      <p:sp>
        <p:nvSpPr>
          <p:cNvPr id="1027" name="文字版面配置區 2"/>
          <p:cNvSpPr>
            <a:spLocks noGrp="1"/>
          </p:cNvSpPr>
          <p:nvPr>
            <p:ph type="body" idx="1"/>
          </p:nvPr>
        </p:nvSpPr>
        <p:spPr bwMode="auto">
          <a:xfrm>
            <a:off x="457200" y="1200150"/>
            <a:ext cx="8229600" cy="339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B710DDAE-8E49-4F71-B216-C6FA24288830}" type="datetimeFigureOut">
              <a:rPr lang="zh-TW" altLang="en-US"/>
              <a:pPr>
                <a:defRPr/>
              </a:pPr>
              <a:t>2021/8/26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kumimoji="0" sz="12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4440C3B4-26A2-4C50-B7C4-F30A6E57FAC7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00" r:id="rId1"/>
    <p:sldLayoutId id="2147483890" r:id="rId2"/>
    <p:sldLayoutId id="2147483891" r:id="rId3"/>
    <p:sldLayoutId id="2147483892" r:id="rId4"/>
    <p:sldLayoutId id="2147483893" r:id="rId5"/>
    <p:sldLayoutId id="2147483894" r:id="rId6"/>
    <p:sldLayoutId id="2147483895" r:id="rId7"/>
    <p:sldLayoutId id="2147483896" r:id="rId8"/>
    <p:sldLayoutId id="2147483897" r:id="rId9"/>
    <p:sldLayoutId id="2147483898" r:id="rId10"/>
    <p:sldLayoutId id="214748389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新細明體" charset="-12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新細明體" charset="-12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新細明體" charset="-12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新細明體" charset="-12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新細明體" charset="-12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新細明體" charset="-12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新細明體" charset="-12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新細明體" charset="-12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4.e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3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5.em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3"/>
          <p:cNvSpPr txBox="1">
            <a:spLocks noChangeArrowheads="1"/>
          </p:cNvSpPr>
          <p:nvPr/>
        </p:nvSpPr>
        <p:spPr bwMode="auto">
          <a:xfrm>
            <a:off x="971550" y="1347788"/>
            <a:ext cx="7489825" cy="33416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914400" indent="-914400" eaLnBrk="0" hangingPunct="0">
              <a:defRPr kumimoji="1" sz="2200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1pPr>
            <a:lvl2pPr marL="742950" indent="-285750" eaLnBrk="0" hangingPunct="0">
              <a:defRPr kumimoji="1" sz="2200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2pPr>
            <a:lvl3pPr marL="1143000" indent="-228600" eaLnBrk="0" hangingPunct="0">
              <a:defRPr kumimoji="1" sz="2200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3pPr>
            <a:lvl4pPr marL="1600200" indent="-228600" eaLnBrk="0" hangingPunct="0">
              <a:defRPr kumimoji="1" sz="2200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4pPr>
            <a:lvl5pPr marL="2057400" indent="-228600" eaLnBrk="0" hangingPunct="0">
              <a:defRPr kumimoji="1" sz="2200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200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200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200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200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9pPr>
          </a:lstStyle>
          <a:p>
            <a:pPr eaLnBrk="1" hangingPunct="1">
              <a:lnSpc>
                <a:spcPct val="110000"/>
              </a:lnSpc>
              <a:defRPr/>
            </a:pPr>
            <a:r>
              <a:rPr lang="zh-TW" altLang="en-US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類別：財產類─財產</a:t>
            </a:r>
            <a:r>
              <a:rPr lang="zh-TW" altLang="en-US" sz="24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管理</a:t>
            </a:r>
            <a:endParaRPr lang="en-US" altLang="zh-TW" sz="2400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eaLnBrk="1" hangingPunct="1">
              <a:lnSpc>
                <a:spcPct val="110000"/>
              </a:lnSpc>
              <a:defRPr/>
            </a:pPr>
            <a:endParaRPr lang="zh-TW" altLang="en-US" sz="24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eaLnBrk="1" hangingPunct="1">
              <a:lnSpc>
                <a:spcPct val="110000"/>
              </a:lnSpc>
              <a:defRPr/>
            </a:pPr>
            <a:r>
              <a:rPr lang="zh-TW" altLang="en-US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單位：</a:t>
            </a:r>
            <a:r>
              <a:rPr lang="zh-TW" altLang="en-US" sz="24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教育局</a:t>
            </a:r>
            <a:endParaRPr lang="en-US" altLang="zh-TW" sz="2400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eaLnBrk="1" hangingPunct="1">
              <a:lnSpc>
                <a:spcPct val="110000"/>
              </a:lnSpc>
              <a:defRPr/>
            </a:pPr>
            <a:endParaRPr lang="zh-TW" altLang="en-US" sz="24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895350" indent="-895350" eaLnBrk="1" hangingPunct="1">
              <a:lnSpc>
                <a:spcPct val="110000"/>
              </a:lnSpc>
              <a:defRPr/>
            </a:pPr>
            <a:r>
              <a:rPr lang="zh-TW" altLang="en-US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案由</a:t>
            </a:r>
            <a:r>
              <a:rPr lang="zh-TW" altLang="en-US" sz="24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：為</a:t>
            </a:r>
            <a:r>
              <a:rPr lang="zh-TW" altLang="en-US" sz="2400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「</a:t>
            </a:r>
            <a:r>
              <a:rPr lang="zh-TW" altLang="zh-TW" sz="2400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本</a:t>
            </a:r>
            <a:r>
              <a:rPr lang="zh-TW" altLang="zh-TW" sz="2400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市立</a:t>
            </a:r>
            <a:r>
              <a:rPr lang="en-US" altLang="zh-TW" sz="2400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OO</a:t>
            </a:r>
            <a:r>
              <a:rPr lang="zh-TW" altLang="zh-TW" sz="2400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國民中</a:t>
            </a:r>
            <a:r>
              <a:rPr lang="en-US" altLang="zh-TW" sz="2400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(</a:t>
            </a:r>
            <a:r>
              <a:rPr lang="zh-TW" altLang="en-US" sz="2400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小</a:t>
            </a:r>
            <a:r>
              <a:rPr lang="en-US" altLang="zh-TW" sz="2400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)</a:t>
            </a:r>
            <a:r>
              <a:rPr lang="zh-TW" altLang="zh-TW" sz="2400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報廢拆除</a:t>
            </a:r>
            <a:r>
              <a:rPr lang="en-US" altLang="zh-TW" sz="2400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OOOO</a:t>
            </a:r>
            <a:r>
              <a:rPr lang="zh-TW" altLang="en-US" sz="2400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」</a:t>
            </a:r>
            <a:r>
              <a:rPr lang="zh-TW" altLang="zh-TW" sz="24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案，提請</a:t>
            </a:r>
            <a:r>
              <a:rPr lang="zh-TW" altLang="zh-TW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審議。</a:t>
            </a:r>
            <a:endParaRPr lang="zh-TW" altLang="en-US" sz="24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eaLnBrk="1" hangingPunct="1">
              <a:lnSpc>
                <a:spcPct val="110000"/>
              </a:lnSpc>
              <a:defRPr/>
            </a:pPr>
            <a:endParaRPr lang="en-US" altLang="zh-TW" sz="2400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eaLnBrk="1" hangingPunct="1">
              <a:lnSpc>
                <a:spcPct val="110000"/>
              </a:lnSpc>
              <a:defRPr/>
            </a:pPr>
            <a:r>
              <a:rPr lang="zh-TW" altLang="en-US" sz="24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辦法：審議通過後，函請本市議會審議。 　</a:t>
            </a:r>
            <a:r>
              <a:rPr lang="zh-TW" altLang="en-US" sz="2400" dirty="0" smtClean="0">
                <a:latin typeface="標楷體" pitchFamily="65" charset="-120"/>
                <a:ea typeface="標楷體" pitchFamily="65" charset="-120"/>
              </a:rPr>
              <a:t>　</a:t>
            </a:r>
          </a:p>
        </p:txBody>
      </p:sp>
      <p:sp>
        <p:nvSpPr>
          <p:cNvPr id="5123" name="Rectangle 2"/>
          <p:cNvSpPr>
            <a:spLocks noChangeArrowheads="1"/>
          </p:cNvSpPr>
          <p:nvPr/>
        </p:nvSpPr>
        <p:spPr bwMode="auto">
          <a:xfrm>
            <a:off x="755650" y="411163"/>
            <a:ext cx="7561263" cy="647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新細明體" panose="02020500000000000000" pitchFamily="18" charset="-12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新細明體" panose="02020500000000000000" pitchFamily="18" charset="-12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新細明體" panose="02020500000000000000" pitchFamily="18" charset="-12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新細明體" panose="02020500000000000000" pitchFamily="18" charset="-12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新細明體" panose="02020500000000000000" pitchFamily="18" charset="-12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zh-TW" altLang="en-US" sz="4400" dirty="0">
                <a:solidFill>
                  <a:srgbClr val="0000FF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提案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68313" y="123825"/>
            <a:ext cx="8229600" cy="85725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zh-TW" altLang="en-US" dirty="0" smtClean="0">
                <a:solidFill>
                  <a:srgbClr val="0000FF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提案說明</a:t>
            </a:r>
            <a:endParaRPr lang="zh-TW" altLang="en-US" dirty="0">
              <a:solidFill>
                <a:srgbClr val="0000FF"/>
              </a:solidFill>
              <a:latin typeface="微軟正黑體" panose="020B0604030504040204" pitchFamily="34" charset="-120"/>
              <a:ea typeface="微軟正黑體" panose="020B0604030504040204" pitchFamily="34" charset="-120"/>
              <a:cs typeface="+mn-cs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68313" y="981075"/>
            <a:ext cx="8496300" cy="4032250"/>
          </a:xfrm>
        </p:spPr>
        <p:txBody>
          <a:bodyPr>
            <a:noAutofit/>
          </a:bodyPr>
          <a:lstStyle/>
          <a:p>
            <a:pPr marL="0" indent="0">
              <a:spcBef>
                <a:spcPts val="0"/>
              </a:spcBef>
              <a:buFont typeface="Arial" charset="0"/>
              <a:buNone/>
              <a:defRPr/>
            </a:pPr>
            <a:r>
              <a:rPr lang="zh-TW" altLang="en-US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一、</a:t>
            </a:r>
            <a:r>
              <a:rPr lang="zh-TW" altLang="en-US" sz="2400" dirty="0"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報廢拆除範圍及原因</a:t>
            </a:r>
            <a:r>
              <a:rPr lang="zh-TW" altLang="en-US" sz="24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：</a:t>
            </a:r>
            <a:endParaRPr lang="en-US" altLang="zh-TW" sz="2400" dirty="0" smtClean="0">
              <a:latin typeface="微軟正黑體" panose="020B0604030504040204" pitchFamily="34" charset="-120"/>
              <a:ea typeface="微軟正黑體" panose="020B0604030504040204" pitchFamily="34" charset="-120"/>
              <a:cs typeface="Times New Roman" panose="02020603050405020304" pitchFamily="18" charset="0"/>
            </a:endParaRPr>
          </a:p>
          <a:p>
            <a:pPr marL="0" indent="0">
              <a:spcBef>
                <a:spcPts val="600"/>
              </a:spcBef>
              <a:buFont typeface="Arial" charset="0"/>
              <a:buNone/>
              <a:defRPr/>
            </a:pPr>
            <a:r>
              <a:rPr lang="en-US" altLang="zh-TW" sz="20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  (</a:t>
            </a:r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一</a:t>
            </a:r>
            <a:r>
              <a:rPr lang="en-US" altLang="zh-TW" sz="20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)</a:t>
            </a:r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範圍：</a:t>
            </a:r>
            <a:endParaRPr lang="en-US" altLang="zh-TW" sz="2000" dirty="0" smtClean="0">
              <a:latin typeface="微軟正黑體" panose="020B0604030504040204" pitchFamily="34" charset="-120"/>
              <a:ea typeface="微軟正黑體" panose="020B0604030504040204" pitchFamily="34" charset="-120"/>
              <a:cs typeface="Times New Roman" panose="02020603050405020304" pitchFamily="18" charset="0"/>
            </a:endParaRPr>
          </a:p>
          <a:p>
            <a:pPr marL="0" indent="0">
              <a:spcBef>
                <a:spcPts val="0"/>
              </a:spcBef>
              <a:buFont typeface="Arial" charset="0"/>
              <a:buNone/>
              <a:defRPr/>
            </a:pPr>
            <a:endParaRPr lang="en-US" altLang="zh-TW" sz="1800" dirty="0" smtClean="0">
              <a:latin typeface="微軟正黑體" panose="020B0604030504040204" pitchFamily="34" charset="-120"/>
              <a:ea typeface="微軟正黑體" panose="020B0604030504040204" pitchFamily="34" charset="-120"/>
              <a:cs typeface="Times New Roman" panose="02020603050405020304" pitchFamily="18" charset="0"/>
            </a:endParaRPr>
          </a:p>
          <a:p>
            <a:pPr marL="0" indent="0">
              <a:spcBef>
                <a:spcPts val="0"/>
              </a:spcBef>
              <a:buFont typeface="Arial" charset="0"/>
              <a:buNone/>
              <a:defRPr/>
            </a:pPr>
            <a:endParaRPr lang="en-US" altLang="zh-TW" sz="1800" dirty="0" smtClean="0">
              <a:latin typeface="微軟正黑體" panose="020B0604030504040204" pitchFamily="34" charset="-120"/>
              <a:ea typeface="微軟正黑體" panose="020B0604030504040204" pitchFamily="34" charset="-120"/>
              <a:cs typeface="Times New Roman" panose="02020603050405020304" pitchFamily="18" charset="0"/>
            </a:endParaRPr>
          </a:p>
          <a:p>
            <a:pPr marL="0" indent="0">
              <a:spcBef>
                <a:spcPts val="0"/>
              </a:spcBef>
              <a:buFont typeface="Arial" charset="0"/>
              <a:buNone/>
              <a:defRPr/>
            </a:pPr>
            <a:endParaRPr lang="en-US" altLang="zh-TW" sz="1800" dirty="0" smtClean="0">
              <a:latin typeface="微軟正黑體" panose="020B0604030504040204" pitchFamily="34" charset="-120"/>
              <a:ea typeface="微軟正黑體" panose="020B0604030504040204" pitchFamily="34" charset="-120"/>
              <a:cs typeface="Times New Roman" panose="02020603050405020304" pitchFamily="18" charset="0"/>
            </a:endParaRPr>
          </a:p>
          <a:p>
            <a:pPr marL="0" indent="0">
              <a:spcBef>
                <a:spcPts val="0"/>
              </a:spcBef>
              <a:buFont typeface="Arial" charset="0"/>
              <a:buNone/>
              <a:defRPr/>
            </a:pPr>
            <a:endParaRPr lang="en-US" altLang="zh-TW" sz="1800" dirty="0">
              <a:latin typeface="微軟正黑體" panose="020B0604030504040204" pitchFamily="34" charset="-120"/>
              <a:ea typeface="微軟正黑體" panose="020B0604030504040204" pitchFamily="34" charset="-120"/>
              <a:cs typeface="Times New Roman" panose="02020603050405020304" pitchFamily="18" charset="0"/>
            </a:endParaRPr>
          </a:p>
          <a:p>
            <a:pPr marL="0" indent="0">
              <a:spcBef>
                <a:spcPts val="0"/>
              </a:spcBef>
              <a:buFont typeface="Arial" charset="0"/>
              <a:buNone/>
              <a:defRPr/>
            </a:pPr>
            <a:endParaRPr lang="en-US" altLang="zh-TW" sz="1800" dirty="0">
              <a:latin typeface="微軟正黑體" panose="020B0604030504040204" pitchFamily="34" charset="-120"/>
              <a:ea typeface="微軟正黑體" panose="020B0604030504040204" pitchFamily="34" charset="-120"/>
              <a:cs typeface="Times New Roman" panose="02020603050405020304" pitchFamily="18" charset="0"/>
            </a:endParaRPr>
          </a:p>
          <a:p>
            <a:pPr marL="0" indent="0">
              <a:spcBef>
                <a:spcPts val="0"/>
              </a:spcBef>
              <a:buFont typeface="Arial" charset="0"/>
              <a:buNone/>
              <a:defRPr/>
            </a:pPr>
            <a:r>
              <a:rPr lang="en-US" altLang="zh-TW" sz="18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 </a:t>
            </a:r>
          </a:p>
          <a:p>
            <a:pPr marL="0" indent="0">
              <a:spcBef>
                <a:spcPts val="0"/>
              </a:spcBef>
              <a:buFont typeface="Arial" charset="0"/>
              <a:buNone/>
              <a:defRPr/>
            </a:pPr>
            <a:r>
              <a:rPr lang="zh-TW" altLang="en-US" sz="18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  </a:t>
            </a:r>
            <a:r>
              <a:rPr lang="en-US" altLang="zh-TW" sz="20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(</a:t>
            </a:r>
            <a:r>
              <a:rPr lang="zh-TW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二</a:t>
            </a:r>
            <a:r>
              <a:rPr lang="en-US" altLang="zh-TW" sz="2000" dirty="0"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)</a:t>
            </a:r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原因：</a:t>
            </a:r>
            <a:endParaRPr lang="en-US" altLang="zh-TW" sz="2000" dirty="0" smtClean="0">
              <a:latin typeface="微軟正黑體" panose="020B0604030504040204" pitchFamily="34" charset="-120"/>
              <a:ea typeface="微軟正黑體" panose="020B0604030504040204" pitchFamily="34" charset="-120"/>
              <a:cs typeface="Times New Roman" panose="02020603050405020304" pitchFamily="18" charset="0"/>
            </a:endParaRPr>
          </a:p>
          <a:p>
            <a:pPr marL="0" indent="0">
              <a:spcBef>
                <a:spcPts val="600"/>
              </a:spcBef>
              <a:buFont typeface="Arial" charset="0"/>
              <a:buNone/>
              <a:defRPr/>
            </a:pPr>
            <a:r>
              <a:rPr lang="en-US" altLang="zh-TW" sz="18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     </a:t>
            </a:r>
            <a:r>
              <a:rPr lang="zh-TW" altLang="en-US" sz="1800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依據專家</a:t>
            </a:r>
            <a:r>
              <a:rPr lang="zh-TW" altLang="en-US" sz="1800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會勘日期及結論、鑑定報告量化摘要</a:t>
            </a:r>
            <a:r>
              <a:rPr lang="en-US" altLang="zh-TW" sz="1800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(</a:t>
            </a:r>
            <a:r>
              <a:rPr lang="zh-TW" altLang="en-US" sz="1800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避免過度形容</a:t>
            </a:r>
            <a:r>
              <a:rPr lang="en-US" altLang="zh-TW" sz="1800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)</a:t>
            </a:r>
            <a:r>
              <a:rPr lang="zh-TW" altLang="en-US" sz="1800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，</a:t>
            </a:r>
            <a:r>
              <a:rPr lang="zh-TW" altLang="en-US" sz="1800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視</a:t>
            </a:r>
            <a:r>
              <a:rPr lang="zh-TW" altLang="en-US" sz="1800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情況附照片</a:t>
            </a:r>
            <a:r>
              <a:rPr lang="zh-TW" altLang="en-US" sz="1800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說</a:t>
            </a:r>
            <a:endParaRPr lang="en-US" altLang="zh-TW" sz="1800" dirty="0" smtClean="0">
              <a:solidFill>
                <a:srgbClr val="FF0000"/>
              </a:solidFill>
              <a:latin typeface="微軟正黑體" panose="020B0604030504040204" pitchFamily="34" charset="-120"/>
              <a:ea typeface="微軟正黑體" panose="020B0604030504040204" pitchFamily="34" charset="-120"/>
              <a:cs typeface="Times New Roman" panose="02020603050405020304" pitchFamily="18" charset="0"/>
            </a:endParaRPr>
          </a:p>
          <a:p>
            <a:pPr marL="0" indent="0">
              <a:spcBef>
                <a:spcPts val="600"/>
              </a:spcBef>
              <a:buFont typeface="Arial" charset="0"/>
              <a:buNone/>
              <a:defRPr/>
            </a:pPr>
            <a:r>
              <a:rPr lang="zh-TW" altLang="en-US" sz="1800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 </a:t>
            </a:r>
            <a:r>
              <a:rPr lang="zh-TW" altLang="en-US" sz="1800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    </a:t>
            </a:r>
            <a:r>
              <a:rPr lang="zh-TW" altLang="en-US" sz="1800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明</a:t>
            </a:r>
            <a:r>
              <a:rPr lang="zh-TW" altLang="en-US" sz="1800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增加說明力。</a:t>
            </a:r>
            <a:endParaRPr lang="en-US" altLang="zh-TW" sz="1800" dirty="0" smtClean="0">
              <a:solidFill>
                <a:srgbClr val="FF00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graphicFrame>
        <p:nvGraphicFramePr>
          <p:cNvPr id="6" name="表格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03674093"/>
              </p:ext>
            </p:extLst>
          </p:nvPr>
        </p:nvGraphicFramePr>
        <p:xfrm>
          <a:off x="971600" y="1852249"/>
          <a:ext cx="7632848" cy="1224135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1152128">
                  <a:extLst>
                    <a:ext uri="{9D8B030D-6E8A-4147-A177-3AD203B41FA5}">
                      <a16:colId xmlns:a16="http://schemas.microsoft.com/office/drawing/2014/main" val="4151772134"/>
                    </a:ext>
                  </a:extLst>
                </a:gridCol>
                <a:gridCol w="3960440">
                  <a:extLst>
                    <a:ext uri="{9D8B030D-6E8A-4147-A177-3AD203B41FA5}">
                      <a16:colId xmlns:a16="http://schemas.microsoft.com/office/drawing/2014/main" val="398820018"/>
                    </a:ext>
                  </a:extLst>
                </a:gridCol>
                <a:gridCol w="1152128">
                  <a:extLst>
                    <a:ext uri="{9D8B030D-6E8A-4147-A177-3AD203B41FA5}">
                      <a16:colId xmlns:a16="http://schemas.microsoft.com/office/drawing/2014/main" val="798295222"/>
                    </a:ext>
                  </a:extLst>
                </a:gridCol>
                <a:gridCol w="1368152">
                  <a:extLst>
                    <a:ext uri="{9D8B030D-6E8A-4147-A177-3AD203B41FA5}">
                      <a16:colId xmlns:a16="http://schemas.microsoft.com/office/drawing/2014/main" val="1596844738"/>
                    </a:ext>
                  </a:extLst>
                </a:gridCol>
              </a:tblGrid>
              <a:tr h="408045">
                <a:tc>
                  <a:txBody>
                    <a:bodyPr/>
                    <a:lstStyle/>
                    <a:p>
                      <a:r>
                        <a:rPr lang="zh-TW" altLang="en-US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基地名稱</a:t>
                      </a:r>
                      <a:endParaRPr lang="zh-TW" altLang="en-US" b="0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endParaRPr lang="zh-TW" altLang="en-US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 dirty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 dirty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0338001"/>
                  </a:ext>
                </a:extLst>
              </a:tr>
              <a:tr h="408045">
                <a:tc>
                  <a:txBody>
                    <a:bodyPr/>
                    <a:lstStyle/>
                    <a:p>
                      <a:r>
                        <a:rPr lang="zh-TW" altLang="en-US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基地標示</a:t>
                      </a:r>
                      <a:endParaRPr lang="zh-TW" altLang="en-US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OO</a:t>
                      </a:r>
                      <a:r>
                        <a:rPr lang="zh-TW" altLang="en-US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區</a:t>
                      </a:r>
                      <a:r>
                        <a:rPr lang="en-US" altLang="zh-TW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OO</a:t>
                      </a:r>
                      <a:r>
                        <a:rPr lang="zh-TW" altLang="en-US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路</a:t>
                      </a:r>
                      <a:r>
                        <a:rPr lang="en-US" altLang="zh-TW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O</a:t>
                      </a:r>
                      <a:r>
                        <a:rPr lang="zh-TW" altLang="en-US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號</a:t>
                      </a:r>
                      <a:r>
                        <a:rPr lang="en-US" altLang="zh-TW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O</a:t>
                      </a:r>
                      <a:r>
                        <a:rPr lang="zh-TW" altLang="en-US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樓</a:t>
                      </a:r>
                      <a:r>
                        <a:rPr lang="en-US" altLang="zh-TW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(OO</a:t>
                      </a:r>
                      <a:r>
                        <a:rPr lang="zh-TW" altLang="en-US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段</a:t>
                      </a:r>
                      <a:r>
                        <a:rPr lang="en-US" altLang="zh-TW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OOO</a:t>
                      </a:r>
                      <a:r>
                        <a:rPr lang="zh-TW" altLang="en-US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地號</a:t>
                      </a:r>
                      <a:r>
                        <a:rPr lang="en-US" altLang="zh-TW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)</a:t>
                      </a:r>
                      <a:endParaRPr lang="zh-TW" altLang="en-US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TW" altLang="en-US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管理機關</a:t>
                      </a:r>
                      <a:endParaRPr lang="zh-TW" altLang="en-US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TW" altLang="en-US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56866484"/>
                  </a:ext>
                </a:extLst>
              </a:tr>
              <a:tr h="408045">
                <a:tc>
                  <a:txBody>
                    <a:bodyPr/>
                    <a:lstStyle/>
                    <a:p>
                      <a:r>
                        <a:rPr lang="zh-TW" altLang="en-US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基地面積</a:t>
                      </a:r>
                      <a:endParaRPr lang="zh-TW" altLang="en-US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OO</a:t>
                      </a:r>
                      <a:r>
                        <a:rPr lang="zh-TW" altLang="en-US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平方公尺</a:t>
                      </a:r>
                      <a:endParaRPr lang="zh-TW" altLang="en-US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TW" altLang="en-US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使用分區</a:t>
                      </a:r>
                      <a:endParaRPr lang="zh-TW" altLang="en-US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OO</a:t>
                      </a:r>
                      <a:r>
                        <a:rPr lang="zh-TW" altLang="en-US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用地</a:t>
                      </a:r>
                      <a:endParaRPr lang="zh-TW" altLang="en-US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66378243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內容版面配置區 2"/>
          <p:cNvSpPr>
            <a:spLocks noGrp="1"/>
          </p:cNvSpPr>
          <p:nvPr>
            <p:ph idx="1"/>
          </p:nvPr>
        </p:nvSpPr>
        <p:spPr>
          <a:xfrm>
            <a:off x="539750" y="519113"/>
            <a:ext cx="7848600" cy="3395662"/>
          </a:xfrm>
        </p:spPr>
        <p:txBody>
          <a:bodyPr/>
          <a:lstStyle/>
          <a:p>
            <a:pPr marL="0" indent="0">
              <a:lnSpc>
                <a:spcPts val="3000"/>
              </a:lnSpc>
              <a:buNone/>
              <a:defRPr/>
            </a:pPr>
            <a:r>
              <a:rPr lang="zh-TW" altLang="en-US" sz="2400" dirty="0"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二、報廢拆除依據法令：</a:t>
            </a:r>
          </a:p>
          <a:p>
            <a:pPr marL="0" indent="0">
              <a:lnSpc>
                <a:spcPts val="3000"/>
              </a:lnSpc>
              <a:buNone/>
              <a:defRPr/>
            </a:pPr>
            <a:r>
              <a:rPr lang="zh-TW" altLang="en-US" sz="2200" dirty="0"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    </a:t>
            </a:r>
            <a:r>
              <a:rPr lang="zh-TW" altLang="en-US" sz="22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    </a:t>
            </a:r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依</a:t>
            </a:r>
            <a:r>
              <a:rPr lang="zh-TW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本市市有財產管理自治條例第</a:t>
            </a:r>
            <a:r>
              <a:rPr lang="en-US" altLang="zh-TW" sz="2000" dirty="0"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43</a:t>
            </a:r>
            <a:r>
              <a:rPr lang="zh-TW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條第</a:t>
            </a:r>
            <a:r>
              <a:rPr lang="en-US" altLang="zh-TW" sz="2000" dirty="0"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1</a:t>
            </a:r>
            <a:r>
              <a:rPr lang="zh-TW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項第</a:t>
            </a:r>
            <a:r>
              <a:rPr lang="en-US" altLang="zh-TW" sz="2000" dirty="0"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1</a:t>
            </a:r>
            <a:r>
              <a:rPr lang="zh-TW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款</a:t>
            </a:r>
            <a:r>
              <a:rPr lang="zh-TW" altLang="en-US" sz="2000" b="1" dirty="0"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「已毀損致</a:t>
            </a:r>
            <a:r>
              <a:rPr lang="zh-TW" altLang="en-US" sz="2000" b="1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失  </a:t>
            </a:r>
            <a:endParaRPr lang="en-US" altLang="zh-TW" sz="2000" b="1" dirty="0" smtClean="0">
              <a:latin typeface="微軟正黑體" panose="020B0604030504040204" pitchFamily="34" charset="-120"/>
              <a:ea typeface="微軟正黑體" panose="020B0604030504040204" pitchFamily="34" charset="-120"/>
              <a:cs typeface="Times New Roman" panose="02020603050405020304" pitchFamily="18" charset="0"/>
            </a:endParaRPr>
          </a:p>
          <a:p>
            <a:pPr marL="0" indent="0">
              <a:lnSpc>
                <a:spcPts val="3000"/>
              </a:lnSpc>
              <a:buNone/>
              <a:defRPr/>
            </a:pPr>
            <a:r>
              <a:rPr lang="zh-TW" altLang="en-US" sz="2000" b="1" dirty="0"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 </a:t>
            </a:r>
            <a:r>
              <a:rPr lang="zh-TW" altLang="en-US" sz="2000" b="1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       原有</a:t>
            </a:r>
            <a:r>
              <a:rPr lang="zh-TW" altLang="en-US" sz="2000" b="1" dirty="0"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效能、修復不符經濟效益，或已傾斜面臨倒塌危險」</a:t>
            </a:r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規定報</a:t>
            </a:r>
            <a:endParaRPr lang="en-US" altLang="zh-TW" sz="2000" dirty="0" smtClean="0">
              <a:latin typeface="微軟正黑體" panose="020B0604030504040204" pitchFamily="34" charset="-120"/>
              <a:ea typeface="微軟正黑體" panose="020B0604030504040204" pitchFamily="34" charset="-120"/>
              <a:cs typeface="Times New Roman" panose="02020603050405020304" pitchFamily="18" charset="0"/>
            </a:endParaRPr>
          </a:p>
          <a:p>
            <a:pPr marL="0" indent="0">
              <a:lnSpc>
                <a:spcPts val="3000"/>
              </a:lnSpc>
              <a:buNone/>
              <a:defRPr/>
            </a:pPr>
            <a:r>
              <a:rPr lang="zh-TW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 </a:t>
            </a:r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       請拆除</a:t>
            </a:r>
            <a:r>
              <a:rPr lang="zh-TW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。</a:t>
            </a:r>
          </a:p>
          <a:p>
            <a:pPr marL="0" indent="0">
              <a:lnSpc>
                <a:spcPts val="3000"/>
              </a:lnSpc>
              <a:buFont typeface="Arial" panose="020B0604020202020204" pitchFamily="34" charset="0"/>
              <a:buNone/>
              <a:defRPr/>
            </a:pPr>
            <a:endParaRPr lang="en-US" altLang="zh-TW" sz="2000" dirty="0">
              <a:latin typeface="微軟正黑體" panose="020B0604030504040204" pitchFamily="34" charset="-120"/>
              <a:ea typeface="微軟正黑體" panose="020B0604030504040204" pitchFamily="34" charset="-120"/>
              <a:cs typeface="Times New Roman" panose="02020603050405020304" pitchFamily="18" charset="0"/>
            </a:endParaRPr>
          </a:p>
          <a:p>
            <a:pPr marL="0" indent="0">
              <a:lnSpc>
                <a:spcPts val="3000"/>
              </a:lnSpc>
              <a:buFont typeface="Arial" panose="020B0604020202020204" pitchFamily="34" charset="0"/>
              <a:buNone/>
              <a:defRPr/>
            </a:pPr>
            <a:r>
              <a:rPr lang="zh-TW" altLang="en-US" sz="24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三、報廢拆除後用途：</a:t>
            </a:r>
            <a:endParaRPr lang="en-US" altLang="zh-TW" sz="2400" dirty="0" smtClean="0">
              <a:latin typeface="微軟正黑體" panose="020B0604030504040204" pitchFamily="34" charset="-120"/>
              <a:ea typeface="微軟正黑體" panose="020B0604030504040204" pitchFamily="34" charset="-120"/>
              <a:cs typeface="Times New Roman" panose="02020603050405020304" pitchFamily="18" charset="0"/>
            </a:endParaRPr>
          </a:p>
          <a:p>
            <a:pPr marL="0" indent="0">
              <a:lnSpc>
                <a:spcPts val="3000"/>
              </a:lnSpc>
              <a:buFont typeface="Arial" panose="020B0604020202020204" pitchFamily="34" charset="0"/>
              <a:buNone/>
              <a:defRPr/>
            </a:pPr>
            <a:r>
              <a:rPr lang="zh-TW" altLang="en-US" sz="2400" dirty="0"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 </a:t>
            </a:r>
            <a:r>
              <a:rPr lang="zh-TW" altLang="en-US" sz="24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   </a:t>
            </a:r>
            <a:r>
              <a:rPr lang="zh-TW" altLang="en-US" sz="2400" dirty="0"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 </a:t>
            </a:r>
            <a:r>
              <a:rPr lang="zh-TW" altLang="en-US" sz="24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  </a:t>
            </a:r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目前正進行可行性評估，廣納各單位參見內容與社區連結方案</a:t>
            </a:r>
            <a:endParaRPr lang="en-US" altLang="zh-TW" sz="2000" dirty="0" smtClean="0">
              <a:latin typeface="微軟正黑體" panose="020B0604030504040204" pitchFamily="34" charset="-120"/>
              <a:ea typeface="微軟正黑體" panose="020B0604030504040204" pitchFamily="34" charset="-120"/>
              <a:cs typeface="Times New Roman" panose="02020603050405020304" pitchFamily="18" charset="0"/>
            </a:endParaRPr>
          </a:p>
          <a:p>
            <a:pPr marL="0" indent="0">
              <a:lnSpc>
                <a:spcPts val="3000"/>
              </a:lnSpc>
              <a:buFont typeface="Arial" panose="020B0604020202020204" pitchFamily="34" charset="0"/>
              <a:buNone/>
              <a:defRPr/>
            </a:pPr>
            <a:r>
              <a:rPr lang="zh-TW" altLang="en-US" sz="2000" dirty="0"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 </a:t>
            </a:r>
            <a:r>
              <a:rPr lang="zh-TW" altLang="en-US" sz="2000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       ，並積極爭取中央經費補助後辦理。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116013" y="285750"/>
            <a:ext cx="6315075" cy="701675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US" altLang="zh-TW" sz="3600" dirty="0" smtClean="0">
                <a:solidFill>
                  <a:srgbClr val="0000FF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(</a:t>
            </a:r>
            <a:r>
              <a:rPr lang="zh-TW" altLang="en-US" sz="3600" dirty="0" smtClean="0">
                <a:solidFill>
                  <a:srgbClr val="0000FF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基地名稱</a:t>
            </a:r>
            <a:r>
              <a:rPr lang="en-US" altLang="zh-TW" sz="3600" dirty="0" smtClean="0">
                <a:solidFill>
                  <a:srgbClr val="0000FF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)</a:t>
            </a:r>
            <a:r>
              <a:rPr lang="zh-TW" altLang="en-US" sz="3600" dirty="0" smtClean="0">
                <a:solidFill>
                  <a:srgbClr val="0000FF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拆除位置示意</a:t>
            </a:r>
            <a:endParaRPr lang="zh-TW" altLang="en-US" sz="3600" dirty="0">
              <a:solidFill>
                <a:srgbClr val="0000FF"/>
              </a:solidFill>
              <a:latin typeface="微軟正黑體" panose="020B0604030504040204" pitchFamily="34" charset="-120"/>
              <a:ea typeface="微軟正黑體" panose="020B0604030504040204" pitchFamily="34" charset="-120"/>
              <a:cs typeface="+mn-cs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1259632" y="1870856"/>
            <a:ext cx="2592288" cy="150747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TW" altLang="en-US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位置圖</a:t>
            </a:r>
            <a:r>
              <a:rPr lang="en-US" altLang="zh-TW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(</a:t>
            </a:r>
            <a:r>
              <a:rPr lang="zh-TW" altLang="en-US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標示基地位置</a:t>
            </a:r>
            <a:r>
              <a:rPr lang="en-US" altLang="zh-TW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)</a:t>
            </a:r>
            <a:endParaRPr lang="zh-TW" altLang="en-US" dirty="0">
              <a:solidFill>
                <a:srgbClr val="FF00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5220072" y="1870856"/>
            <a:ext cx="2592288" cy="150747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TW" altLang="en-US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平面圖</a:t>
            </a:r>
            <a:r>
              <a:rPr lang="en-US" altLang="zh-TW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(</a:t>
            </a:r>
            <a:r>
              <a:rPr lang="zh-TW" altLang="en-US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標示基地位置</a:t>
            </a:r>
            <a:r>
              <a:rPr lang="en-US" altLang="zh-TW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)</a:t>
            </a:r>
            <a:endParaRPr lang="zh-TW" altLang="en-US" dirty="0">
              <a:solidFill>
                <a:srgbClr val="FF00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5004048" y="245929"/>
            <a:ext cx="3209380" cy="458788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zh-TW" altLang="en-US" sz="2400" dirty="0">
                <a:solidFill>
                  <a:srgbClr val="0000FF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地籍</a:t>
            </a:r>
            <a:r>
              <a:rPr lang="zh-TW" altLang="en-US" sz="2400" dirty="0" smtClean="0">
                <a:solidFill>
                  <a:srgbClr val="0000FF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圖</a:t>
            </a:r>
            <a:r>
              <a:rPr lang="en-US" altLang="zh-TW" sz="2400" dirty="0" smtClean="0">
                <a:solidFill>
                  <a:srgbClr val="0000FF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/>
            </a:r>
            <a:br>
              <a:rPr lang="en-US" altLang="zh-TW" sz="2400" dirty="0" smtClean="0">
                <a:solidFill>
                  <a:srgbClr val="0000FF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</a:br>
            <a:r>
              <a:rPr lang="zh-TW" altLang="en-US" sz="2400" dirty="0">
                <a:solidFill>
                  <a:srgbClr val="0000FF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（ＯＯ</a:t>
            </a:r>
            <a:r>
              <a:rPr lang="zh-TW" altLang="en-US" sz="2400" dirty="0" smtClean="0">
                <a:solidFill>
                  <a:srgbClr val="0000FF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段ＯＯ地號）</a:t>
            </a:r>
            <a:endParaRPr lang="zh-TW" altLang="en-US" sz="2400" dirty="0">
              <a:solidFill>
                <a:srgbClr val="0000FF"/>
              </a:solidFill>
              <a:latin typeface="微軟正黑體" panose="020B0604030504040204" pitchFamily="34" charset="-120"/>
              <a:ea typeface="微軟正黑體" panose="020B0604030504040204" pitchFamily="34" charset="-120"/>
              <a:cs typeface="+mn-cs"/>
            </a:endParaRPr>
          </a:p>
        </p:txBody>
      </p:sp>
      <p:sp>
        <p:nvSpPr>
          <p:cNvPr id="5" name="標題 1"/>
          <p:cNvSpPr txBox="1">
            <a:spLocks/>
          </p:cNvSpPr>
          <p:nvPr/>
        </p:nvSpPr>
        <p:spPr bwMode="auto">
          <a:xfrm>
            <a:off x="109126" y="245929"/>
            <a:ext cx="3644335" cy="4104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9pPr>
          </a:lstStyle>
          <a:p>
            <a:pPr>
              <a:defRPr/>
            </a:pPr>
            <a:r>
              <a:rPr kumimoji="0" lang="zh-TW" altLang="en-US" sz="2400" dirty="0" smtClean="0">
                <a:solidFill>
                  <a:srgbClr val="0000FF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土地謄本</a:t>
            </a:r>
            <a:endParaRPr kumimoji="0" lang="en-US" altLang="zh-TW" sz="2400" dirty="0" smtClean="0">
              <a:solidFill>
                <a:srgbClr val="0000FF"/>
              </a:solidFill>
              <a:latin typeface="微軟正黑體" panose="020B0604030504040204" pitchFamily="34" charset="-120"/>
              <a:ea typeface="微軟正黑體" panose="020B0604030504040204" pitchFamily="34" charset="-120"/>
              <a:cs typeface="+mn-cs"/>
            </a:endParaRPr>
          </a:p>
          <a:p>
            <a:pPr>
              <a:defRPr/>
            </a:pPr>
            <a:r>
              <a:rPr kumimoji="0" lang="en-US" altLang="zh-TW" sz="2400" dirty="0" smtClean="0">
                <a:solidFill>
                  <a:srgbClr val="0000FF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(</a:t>
            </a:r>
            <a:r>
              <a:rPr kumimoji="0" lang="zh-TW" altLang="en-US" sz="2400" dirty="0" smtClean="0">
                <a:solidFill>
                  <a:srgbClr val="0000FF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權力範圍：Ｏ分之Ｏ</a:t>
            </a:r>
            <a:r>
              <a:rPr kumimoji="0" lang="en-US" altLang="zh-TW" sz="2400" dirty="0" smtClean="0">
                <a:solidFill>
                  <a:srgbClr val="0000FF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)</a:t>
            </a:r>
            <a:endParaRPr kumimoji="0" lang="zh-TW" altLang="en-US" sz="2400" dirty="0">
              <a:solidFill>
                <a:srgbClr val="0000FF"/>
              </a:solidFill>
              <a:latin typeface="微軟正黑體" panose="020B0604030504040204" pitchFamily="34" charset="-120"/>
              <a:ea typeface="微軟正黑體" panose="020B0604030504040204" pitchFamily="34" charset="-120"/>
              <a:cs typeface="+mn-cs"/>
            </a:endParaRPr>
          </a:p>
        </p:txBody>
      </p:sp>
      <p:graphicFrame>
        <p:nvGraphicFramePr>
          <p:cNvPr id="6" name="物件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23475229"/>
              </p:ext>
            </p:extLst>
          </p:nvPr>
        </p:nvGraphicFramePr>
        <p:xfrm>
          <a:off x="468313" y="1035050"/>
          <a:ext cx="3311525" cy="4079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321" name="Acrobat Document" r:id="rId3" imgW="4533890" imgH="6416017" progId="AcroExch.Document.DC">
                  <p:embed/>
                </p:oleObj>
              </mc:Choice>
              <mc:Fallback>
                <p:oleObj name="Acrobat Document" r:id="rId3" imgW="4533890" imgH="6416017" progId="AcroExch.Document.DC">
                  <p:embed/>
                  <p:pic>
                    <p:nvPicPr>
                      <p:cNvPr id="9219" name="物件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8313" y="1035050"/>
                        <a:ext cx="3311525" cy="40798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物件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95639561"/>
              </p:ext>
            </p:extLst>
          </p:nvPr>
        </p:nvGraphicFramePr>
        <p:xfrm>
          <a:off x="5004048" y="993806"/>
          <a:ext cx="3364010" cy="412944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322" name="Acrobat Document" r:id="rId5" imgW="4533890" imgH="6416017" progId="AcroExch.Document.DC">
                  <p:embed/>
                </p:oleObj>
              </mc:Choice>
              <mc:Fallback>
                <p:oleObj name="Acrobat Document" r:id="rId5" imgW="4533890" imgH="6416017" progId="AcroExch.Document.DC">
                  <p:embed/>
                  <p:pic>
                    <p:nvPicPr>
                      <p:cNvPr id="9221" name="物件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04048" y="993806"/>
                        <a:ext cx="3364010" cy="412944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標題 1"/>
          <p:cNvSpPr txBox="1">
            <a:spLocks/>
          </p:cNvSpPr>
          <p:nvPr/>
        </p:nvSpPr>
        <p:spPr bwMode="auto">
          <a:xfrm>
            <a:off x="2483768" y="267494"/>
            <a:ext cx="3644335" cy="4104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9pPr>
          </a:lstStyle>
          <a:p>
            <a:pPr>
              <a:defRPr/>
            </a:pPr>
            <a:r>
              <a:rPr lang="zh-TW" altLang="zh-TW" sz="2400" dirty="0">
                <a:solidFill>
                  <a:srgbClr val="0000FF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使用分區</a:t>
            </a:r>
            <a:r>
              <a:rPr lang="zh-TW" altLang="zh-TW" sz="2400" dirty="0" smtClean="0">
                <a:solidFill>
                  <a:srgbClr val="0000FF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證明書</a:t>
            </a:r>
            <a:endParaRPr lang="en-US" altLang="zh-TW" sz="2400" dirty="0" smtClean="0">
              <a:solidFill>
                <a:srgbClr val="0000FF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>
              <a:defRPr/>
            </a:pPr>
            <a:r>
              <a:rPr kumimoji="0" lang="en-US" altLang="zh-TW" sz="2400" dirty="0" smtClean="0">
                <a:solidFill>
                  <a:srgbClr val="0000FF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(</a:t>
            </a:r>
            <a:r>
              <a:rPr kumimoji="0" lang="zh-TW" altLang="en-US" sz="2400" dirty="0" smtClean="0">
                <a:solidFill>
                  <a:srgbClr val="0000FF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請向</a:t>
            </a:r>
            <a:r>
              <a:rPr kumimoji="0" lang="zh-TW" altLang="en-US" sz="2400" dirty="0" smtClean="0">
                <a:solidFill>
                  <a:srgbClr val="0000FF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區公所申請</a:t>
            </a:r>
            <a:r>
              <a:rPr kumimoji="0" lang="en-US" altLang="zh-TW" sz="2400" dirty="0" smtClean="0">
                <a:solidFill>
                  <a:srgbClr val="0000FF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)</a:t>
            </a:r>
            <a:endParaRPr kumimoji="0" lang="zh-TW" altLang="en-US" sz="2400" dirty="0">
              <a:solidFill>
                <a:srgbClr val="0000FF"/>
              </a:solidFill>
              <a:latin typeface="微軟正黑體" panose="020B0604030504040204" pitchFamily="34" charset="-120"/>
              <a:ea typeface="微軟正黑體" panose="020B0604030504040204" pitchFamily="34" charset="-120"/>
              <a:cs typeface="+mn-cs"/>
            </a:endParaRPr>
          </a:p>
        </p:txBody>
      </p:sp>
      <p:graphicFrame>
        <p:nvGraphicFramePr>
          <p:cNvPr id="4" name="物件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01232810"/>
              </p:ext>
            </p:extLst>
          </p:nvPr>
        </p:nvGraphicFramePr>
        <p:xfrm>
          <a:off x="2987824" y="987574"/>
          <a:ext cx="2871788" cy="4064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537" name="Acrobat Document" r:id="rId3" imgW="5667363" imgH="8020022" progId="AcroExch.Document.DC">
                  <p:embed/>
                </p:oleObj>
              </mc:Choice>
              <mc:Fallback>
                <p:oleObj name="Acrobat Document" r:id="rId3" imgW="5667363" imgH="8020022" progId="AcroExch.Document.DC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987824" y="987574"/>
                        <a:ext cx="2871788" cy="4064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891279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AutoShape 4"/>
          <p:cNvSpPr>
            <a:spLocks noChangeArrowheads="1"/>
          </p:cNvSpPr>
          <p:nvPr/>
        </p:nvSpPr>
        <p:spPr bwMode="ltGray">
          <a:xfrm rot="5400000">
            <a:off x="-1819276" y="623888"/>
            <a:ext cx="3617913" cy="4770438"/>
          </a:xfrm>
          <a:custGeom>
            <a:avLst/>
            <a:gdLst>
              <a:gd name="G0" fmla="+- 10478 0 0"/>
              <a:gd name="G1" fmla="+- -11739500 0 0"/>
              <a:gd name="G2" fmla="+- 0 0 -11739500"/>
              <a:gd name="T0" fmla="*/ 0 256 1"/>
              <a:gd name="T1" fmla="*/ 180 256 1"/>
              <a:gd name="G3" fmla="+- -11739500 T0 T1"/>
              <a:gd name="T2" fmla="*/ 0 256 1"/>
              <a:gd name="T3" fmla="*/ 90 256 1"/>
              <a:gd name="G4" fmla="+- -11739500 T2 T3"/>
              <a:gd name="G5" fmla="*/ G4 2 1"/>
              <a:gd name="T4" fmla="*/ 90 256 1"/>
              <a:gd name="T5" fmla="*/ 0 256 1"/>
              <a:gd name="G6" fmla="+- -11739500 T4 T5"/>
              <a:gd name="G7" fmla="*/ G6 2 1"/>
              <a:gd name="G8" fmla="abs -11739500"/>
              <a:gd name="T6" fmla="*/ 0 256 1"/>
              <a:gd name="T7" fmla="*/ 90 256 1"/>
              <a:gd name="G9" fmla="+- G8 T6 T7"/>
              <a:gd name="G10" fmla="?: G9 G7 G5"/>
              <a:gd name="T8" fmla="*/ 0 256 1"/>
              <a:gd name="T9" fmla="*/ 360 256 1"/>
              <a:gd name="G11" fmla="+- G10 T8 T9"/>
              <a:gd name="G12" fmla="?: G10 G11 G10"/>
              <a:gd name="T10" fmla="*/ 0 256 1"/>
              <a:gd name="T11" fmla="*/ 360 256 1"/>
              <a:gd name="G13" fmla="+- G12 T10 T11"/>
              <a:gd name="G14" fmla="?: G12 G13 G12"/>
              <a:gd name="G15" fmla="+- 0 0 G14"/>
              <a:gd name="G16" fmla="+- 10800 0 0"/>
              <a:gd name="G17" fmla="+- 10800 0 10478"/>
              <a:gd name="G18" fmla="*/ 10478 1 2"/>
              <a:gd name="G19" fmla="+- G18 5400 0"/>
              <a:gd name="G20" fmla="cos G19 -11739500"/>
              <a:gd name="G21" fmla="sin G19 -11739500"/>
              <a:gd name="G22" fmla="+- G20 10800 0"/>
              <a:gd name="G23" fmla="+- G21 10800 0"/>
              <a:gd name="G24" fmla="+- 10800 0 G20"/>
              <a:gd name="G25" fmla="+- 10478 10800 0"/>
              <a:gd name="G26" fmla="?: G9 G17 G25"/>
              <a:gd name="G27" fmla="?: G9 0 21600"/>
              <a:gd name="G28" fmla="cos 10800 -11739500"/>
              <a:gd name="G29" fmla="sin 10800 -11739500"/>
              <a:gd name="G30" fmla="sin 10478 -11739500"/>
              <a:gd name="G31" fmla="+- G28 10800 0"/>
              <a:gd name="G32" fmla="+- G29 10800 0"/>
              <a:gd name="G33" fmla="+- G30 10800 0"/>
              <a:gd name="G34" fmla="?: G4 0 G31"/>
              <a:gd name="G35" fmla="?: -11739500 G34 0"/>
              <a:gd name="G36" fmla="?: G6 G35 G31"/>
              <a:gd name="G37" fmla="+- 21600 0 G36"/>
              <a:gd name="G38" fmla="?: G4 0 G33"/>
              <a:gd name="G39" fmla="?: -11739500 G38 G32"/>
              <a:gd name="G40" fmla="?: G6 G39 0"/>
              <a:gd name="G41" fmla="?: G4 G32 21600"/>
              <a:gd name="G42" fmla="?: G6 G41 G33"/>
              <a:gd name="T12" fmla="*/ 10800 w 21600"/>
              <a:gd name="T13" fmla="*/ 0 h 21600"/>
              <a:gd name="T14" fmla="*/ 162 w 21600"/>
              <a:gd name="T15" fmla="*/ 10638 h 21600"/>
              <a:gd name="T16" fmla="*/ 10800 w 21600"/>
              <a:gd name="T17" fmla="*/ 322 h 21600"/>
              <a:gd name="T18" fmla="*/ 21438 w 21600"/>
              <a:gd name="T19" fmla="*/ 10638 h 21600"/>
              <a:gd name="T20" fmla="*/ G36 w 21600"/>
              <a:gd name="T21" fmla="*/ G40 h 21600"/>
              <a:gd name="T22" fmla="*/ G37 w 21600"/>
              <a:gd name="T23" fmla="*/ G42 h 21600"/>
            </a:gdLst>
            <a:ahLst/>
            <a:cxnLst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>
                <a:moveTo>
                  <a:pt x="323" y="10641"/>
                </a:moveTo>
                <a:cubicBezTo>
                  <a:pt x="410" y="4916"/>
                  <a:pt x="5075" y="321"/>
                  <a:pt x="10800" y="322"/>
                </a:cubicBezTo>
                <a:cubicBezTo>
                  <a:pt x="16524" y="322"/>
                  <a:pt x="21189" y="4916"/>
                  <a:pt x="21276" y="10641"/>
                </a:cubicBezTo>
                <a:lnTo>
                  <a:pt x="21598" y="10636"/>
                </a:lnTo>
                <a:cubicBezTo>
                  <a:pt x="21509" y="4736"/>
                  <a:pt x="16700" y="-1"/>
                  <a:pt x="10799" y="0"/>
                </a:cubicBezTo>
                <a:cubicBezTo>
                  <a:pt x="4899" y="0"/>
                  <a:pt x="90" y="4736"/>
                  <a:pt x="1" y="10636"/>
                </a:cubicBezTo>
                <a:close/>
              </a:path>
            </a:pathLst>
          </a:custGeom>
          <a:gradFill rotWithShape="1">
            <a:gsLst>
              <a:gs pos="0">
                <a:schemeClr val="bg2">
                  <a:gamma/>
                  <a:tint val="45490"/>
                  <a:invGamma/>
                </a:schemeClr>
              </a:gs>
              <a:gs pos="50000">
                <a:schemeClr val="bg2"/>
              </a:gs>
              <a:gs pos="100000">
                <a:schemeClr val="bg2">
                  <a:gamma/>
                  <a:tint val="45490"/>
                  <a:invGamma/>
                </a:schemeClr>
              </a:gs>
            </a:gsLst>
            <a:lin ang="0" scaled="1"/>
          </a:gra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hangingPunct="1">
              <a:defRPr/>
            </a:pPr>
            <a:endParaRPr lang="zh-TW" altLang="en-US">
              <a:solidFill>
                <a:prstClr val="black"/>
              </a:solidFill>
              <a:latin typeface="Arial" charset="0"/>
              <a:ea typeface="新細明體" charset="-120"/>
            </a:endParaRPr>
          </a:p>
        </p:txBody>
      </p:sp>
      <p:sp>
        <p:nvSpPr>
          <p:cNvPr id="10243" name="AutoShape 5"/>
          <p:cNvSpPr>
            <a:spLocks noChangeArrowheads="1"/>
          </p:cNvSpPr>
          <p:nvPr/>
        </p:nvSpPr>
        <p:spPr bwMode="ltGray">
          <a:xfrm rot="5400000" flipH="1">
            <a:off x="-1512887" y="1055687"/>
            <a:ext cx="3024188" cy="3929063"/>
          </a:xfrm>
          <a:custGeom>
            <a:avLst/>
            <a:gdLst>
              <a:gd name="T0" fmla="*/ 2147483646 w 21600"/>
              <a:gd name="T1" fmla="*/ 0 h 21600"/>
              <a:gd name="T2" fmla="*/ 2147483646 w 21600"/>
              <a:gd name="T3" fmla="*/ 2147483646 h 21600"/>
              <a:gd name="T4" fmla="*/ 2147483646 w 21600"/>
              <a:gd name="T5" fmla="*/ 2147483646 h 21600"/>
              <a:gd name="T6" fmla="*/ 2147483646 w 21600"/>
              <a:gd name="T7" fmla="*/ 2147483646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7713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0744" y="10800"/>
                </a:moveTo>
                <a:cubicBezTo>
                  <a:pt x="10744" y="10769"/>
                  <a:pt x="10769" y="10744"/>
                  <a:pt x="10800" y="10744"/>
                </a:cubicBezTo>
                <a:cubicBezTo>
                  <a:pt x="10830" y="10743"/>
                  <a:pt x="10855" y="10769"/>
                  <a:pt x="10856" y="10799"/>
                </a:cubicBezTo>
                <a:lnTo>
                  <a:pt x="21600" y="10800"/>
                </a:lnTo>
                <a:cubicBezTo>
                  <a:pt x="21600" y="4835"/>
                  <a:pt x="16764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lnTo>
                  <a:pt x="10744" y="10800"/>
                </a:lnTo>
                <a:close/>
              </a:path>
            </a:pathLst>
          </a:custGeom>
          <a:solidFill>
            <a:srgbClr val="BBE0E3"/>
          </a:solidFill>
          <a:ln>
            <a:noFill/>
          </a:ln>
          <a:extLst>
            <a:ext uri="{91240B29-F687-4F45-9708-019B960494DF}">
              <a14:hiddenLine xmlns:a14="http://schemas.microsoft.com/office/drawing/2010/main" w="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zh-TW" altLang="en-US"/>
          </a:p>
        </p:txBody>
      </p:sp>
      <p:pic>
        <p:nvPicPr>
          <p:cNvPr id="247" name="Picture 15" descr="artplus_nature_naturalcity42_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4075" y="4232275"/>
            <a:ext cx="1868488" cy="53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5" name="投影片編號版面配置區 2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新細明體" panose="02020500000000000000" pitchFamily="18" charset="-12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新細明體" panose="02020500000000000000" pitchFamily="18" charset="-12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新細明體" panose="02020500000000000000" pitchFamily="18" charset="-12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新細明體" panose="02020500000000000000" pitchFamily="18" charset="-12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新細明體" panose="02020500000000000000" pitchFamily="18" charset="-12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1762F835-B23C-41AF-897B-145F38DD12CF}" type="slidenum">
              <a:rPr lang="zh-TW" altLang="en-US" sz="1200" smtClean="0">
                <a:solidFill>
                  <a:srgbClr val="073E87"/>
                </a:solidFill>
              </a:rPr>
              <a:pPr>
                <a:spcBef>
                  <a:spcPct val="0"/>
                </a:spcBef>
                <a:buFontTx/>
                <a:buNone/>
              </a:pPr>
              <a:t>7</a:t>
            </a:fld>
            <a:endParaRPr lang="zh-TW" altLang="en-US" sz="1200" smtClean="0">
              <a:solidFill>
                <a:srgbClr val="073E87"/>
              </a:solidFill>
            </a:endParaRPr>
          </a:p>
        </p:txBody>
      </p:sp>
      <p:sp>
        <p:nvSpPr>
          <p:cNvPr id="14" name="標題 1"/>
          <p:cNvSpPr txBox="1">
            <a:spLocks/>
          </p:cNvSpPr>
          <p:nvPr/>
        </p:nvSpPr>
        <p:spPr>
          <a:xfrm>
            <a:off x="2555776" y="211804"/>
            <a:ext cx="3538537" cy="566737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zh-TW" altLang="en-US" sz="4000" dirty="0" smtClean="0">
                <a:solidFill>
                  <a:srgbClr val="0000FF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現況照片</a:t>
            </a:r>
            <a:endParaRPr lang="zh-TW" altLang="en-US" sz="4000" dirty="0">
              <a:solidFill>
                <a:srgbClr val="0000FF"/>
              </a:solidFill>
              <a:latin typeface="微軟正黑體" panose="020B0604030504040204" pitchFamily="34" charset="-120"/>
              <a:ea typeface="微軟正黑體" panose="020B0604030504040204" pitchFamily="34" charset="-120"/>
              <a:cs typeface="+mn-cs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1097809" y="1430338"/>
            <a:ext cx="2592288" cy="150747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TW" altLang="en-US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現況圖</a:t>
            </a:r>
            <a:endParaRPr lang="zh-TW" altLang="en-US" dirty="0">
              <a:solidFill>
                <a:srgbClr val="FF00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1097809" y="3398865"/>
            <a:ext cx="2592288" cy="150747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TW" altLang="en-US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現況圖</a:t>
            </a:r>
            <a:endParaRPr lang="zh-TW" altLang="en-US" dirty="0">
              <a:solidFill>
                <a:srgbClr val="FF00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4942541" y="1435613"/>
            <a:ext cx="2592288" cy="150747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TW" altLang="en-US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現況圖</a:t>
            </a:r>
            <a:endParaRPr lang="zh-TW" altLang="en-US" dirty="0">
              <a:solidFill>
                <a:srgbClr val="FF00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4973337" y="3397105"/>
            <a:ext cx="2592288" cy="150747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TW" altLang="en-US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現況圖</a:t>
            </a:r>
            <a:endParaRPr lang="zh-TW" altLang="en-US" dirty="0">
              <a:solidFill>
                <a:srgbClr val="FF00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2" name="雲朵形圖說文字 1"/>
          <p:cNvSpPr/>
          <p:nvPr/>
        </p:nvSpPr>
        <p:spPr>
          <a:xfrm>
            <a:off x="5868144" y="59926"/>
            <a:ext cx="2818656" cy="1148679"/>
          </a:xfrm>
          <a:prstGeom prst="cloudCallou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照片的角度</a:t>
            </a:r>
            <a:r>
              <a:rPr lang="zh-TW" altLang="en-US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，</a:t>
            </a:r>
            <a:r>
              <a:rPr lang="zh-TW" alt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請以狀況差的為主</a:t>
            </a:r>
            <a:endParaRPr lang="zh-TW" altLang="en-US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2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3"/>
          <p:cNvSpPr txBox="1">
            <a:spLocks noChangeArrowheads="1"/>
          </p:cNvSpPr>
          <p:nvPr/>
        </p:nvSpPr>
        <p:spPr bwMode="auto">
          <a:xfrm>
            <a:off x="3330575" y="2178050"/>
            <a:ext cx="2482850" cy="8371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914400" indent="-9144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新細明體" panose="02020500000000000000" pitchFamily="18" charset="-12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新細明體" panose="02020500000000000000" pitchFamily="18" charset="-12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新細明體" panose="02020500000000000000" pitchFamily="18" charset="-12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新細明體" panose="02020500000000000000" pitchFamily="18" charset="-12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新細明體" panose="02020500000000000000" pitchFamily="18" charset="-120"/>
              </a:defRPr>
            </a:lvl9pPr>
          </a:lstStyle>
          <a:p>
            <a:pPr algn="ctr" eaLnBrk="1" hangingPunct="1">
              <a:lnSpc>
                <a:spcPct val="110000"/>
              </a:lnSpc>
              <a:spcBef>
                <a:spcPct val="0"/>
              </a:spcBef>
              <a:buFontTx/>
              <a:buNone/>
            </a:pPr>
            <a:r>
              <a:rPr lang="zh-TW" altLang="en-US" sz="4400" b="1" dirty="0">
                <a:solidFill>
                  <a:srgbClr val="B7BB05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恭請審議</a:t>
            </a:r>
            <a:r>
              <a:rPr lang="zh-TW" altLang="en-US" sz="4400" dirty="0">
                <a:solidFill>
                  <a:srgbClr val="FFC000"/>
                </a:solidFill>
                <a:latin typeface="華康儷中黑" pitchFamily="49" charset="-120"/>
                <a:ea typeface="華康儷中黑" pitchFamily="49" charset="-120"/>
              </a:rPr>
              <a:t>　　</a:t>
            </a:r>
          </a:p>
        </p:txBody>
      </p:sp>
    </p:spTree>
    <p:extLst>
      <p:ext uri="{BB962C8B-B14F-4D97-AF65-F5344CB8AC3E}">
        <p14:creationId xmlns:p14="http://schemas.microsoft.com/office/powerpoint/2010/main" val="1205644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佈景主題">
  <a:themeElements>
    <a:clrScheme name="自訂 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7030A0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1655</TotalTime>
  <Words>291</Words>
  <Application>Microsoft Office PowerPoint</Application>
  <PresentationFormat>如螢幕大小 (16:9)</PresentationFormat>
  <Paragraphs>52</Paragraphs>
  <Slides>8</Slides>
  <Notes>0</Notes>
  <HiddenSlides>0</HiddenSlides>
  <MMClips>0</MMClips>
  <ScaleCrop>false</ScaleCrop>
  <HeadingPairs>
    <vt:vector size="8" baseType="variant">
      <vt:variant>
        <vt:lpstr>使用字型</vt:lpstr>
      </vt:variant>
      <vt:variant>
        <vt:i4>7</vt:i4>
      </vt:variant>
      <vt:variant>
        <vt:lpstr>佈景主題</vt:lpstr>
      </vt:variant>
      <vt:variant>
        <vt:i4>1</vt:i4>
      </vt:variant>
      <vt:variant>
        <vt:lpstr>內嵌 OLE 伺服程式</vt:lpstr>
      </vt:variant>
      <vt:variant>
        <vt:i4>1</vt:i4>
      </vt:variant>
      <vt:variant>
        <vt:lpstr>投影片標題</vt:lpstr>
      </vt:variant>
      <vt:variant>
        <vt:i4>8</vt:i4>
      </vt:variant>
    </vt:vector>
  </HeadingPairs>
  <TitlesOfParts>
    <vt:vector size="17" baseType="lpstr">
      <vt:lpstr>華康儷中黑</vt:lpstr>
      <vt:lpstr>微軟正黑體</vt:lpstr>
      <vt:lpstr>新細明體</vt:lpstr>
      <vt:lpstr>標楷體</vt:lpstr>
      <vt:lpstr>Arial</vt:lpstr>
      <vt:lpstr>Calibri</vt:lpstr>
      <vt:lpstr>Times New Roman</vt:lpstr>
      <vt:lpstr>Office 佈景主題</vt:lpstr>
      <vt:lpstr>Acrobat Document</vt:lpstr>
      <vt:lpstr>PowerPoint 簡報</vt:lpstr>
      <vt:lpstr>提案說明</vt:lpstr>
      <vt:lpstr>PowerPoint 簡報</vt:lpstr>
      <vt:lpstr>(基地名稱)拆除位置示意</vt:lpstr>
      <vt:lpstr>地籍圖 （ＯＯ段ＯＯ地號）</vt:lpstr>
      <vt:lpstr>PowerPoint 簡報</vt:lpstr>
      <vt:lpstr>PowerPoint 簡報</vt:lpstr>
      <vt:lpstr>PowerPoint 簡報</vt:lpstr>
    </vt:vector>
  </TitlesOfParts>
  <Company>Hewlett-Packard Company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ad8421</dc:creator>
  <cp:lastModifiedBy>陳玟如</cp:lastModifiedBy>
  <cp:revision>165</cp:revision>
  <cp:lastPrinted>2020-12-02T08:08:28Z</cp:lastPrinted>
  <dcterms:created xsi:type="dcterms:W3CDTF">2014-02-05T06:18:35Z</dcterms:created>
  <dcterms:modified xsi:type="dcterms:W3CDTF">2021-08-26T04:39:23Z</dcterms:modified>
</cp:coreProperties>
</file>