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58" r:id="rId5"/>
    <p:sldId id="259"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7" d="100"/>
          <a:sy n="87" d="100"/>
        </p:scale>
        <p:origin x="52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2657631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298981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4095248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TW" altLang="en-US" smtClean="0"/>
              <a:t>按一下以編輯母片標題樣式</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794299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12" name="Content Placeholder 3"/>
          <p:cNvSpPr>
            <a:spLocks noGrp="1"/>
          </p:cNvSpPr>
          <p:nvPr>
            <p:ph sz="quarter" idx="13"/>
          </p:nvPr>
        </p:nvSpPr>
        <p:spPr>
          <a:xfrm>
            <a:off x="913774" y="3051012"/>
            <a:ext cx="5106027" cy="2740187"/>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13" name="Content Placeholder 5"/>
          <p:cNvSpPr>
            <a:spLocks noGrp="1"/>
          </p:cNvSpPr>
          <p:nvPr>
            <p:ph sz="quarter" idx="14"/>
          </p:nvPr>
        </p:nvSpPr>
        <p:spPr>
          <a:xfrm>
            <a:off x="6172200" y="3051012"/>
            <a:ext cx="5105401" cy="2740187"/>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1447711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4049999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3704256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zh-TW" altLang="en-US" smtClean="0"/>
              <a:t>按一下以編輯母片標題樣式</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578292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597721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標題)">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4202099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36087666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zh-TW" altLang="en-US" smtClean="0"/>
              <a:t>按一下以編輯母片標題樣式</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15578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3964831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欄">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zh-TW" altLang="en-US" smtClean="0"/>
              <a:t>按一下以編輯母片標題樣式</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3" name="Date Placeholder 2"/>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4365348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圖片欄">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zh-TW" altLang="en-US" smtClean="0"/>
              <a:t>按一下以編輯母片標題樣式</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3" name="Date Placeholder 2"/>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26745007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37318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zh-TW" altLang="en-US" smtClean="0"/>
              <a:t>按一下以編輯母片標題樣式</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D59F9C29-63FE-4432-8ADA-AB7AA87C5162}" type="datetimeFigureOut">
              <a:rPr lang="zh-TW" altLang="en-US" smtClean="0"/>
              <a:t>2019/4/28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3801049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D59F9C29-63FE-4432-8ADA-AB7AA87C5162}" type="datetimeFigureOut">
              <a:rPr lang="zh-TW" altLang="en-US" smtClean="0"/>
              <a:t>2019/4/28</a:t>
            </a:fld>
            <a:endParaRPr lang="zh-TW" alt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zh-TW" alt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88630A7F-1C4F-4C77-8B7E-DC8CA1628070}" type="slidenum">
              <a:rPr lang="zh-TW" altLang="en-US" smtClean="0"/>
              <a:t>‹#›</a:t>
            </a:fld>
            <a:endParaRPr lang="zh-TW" altLang="en-US"/>
          </a:p>
        </p:txBody>
      </p:sp>
    </p:spTree>
    <p:extLst>
      <p:ext uri="{BB962C8B-B14F-4D97-AF65-F5344CB8AC3E}">
        <p14:creationId xmlns:p14="http://schemas.microsoft.com/office/powerpoint/2010/main" val="32353674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smtClean="0"/>
              <a:t>學校營養午餐採購研習</a:t>
            </a:r>
            <a:endParaRPr lang="zh-TW" altLang="en-US" dirty="0"/>
          </a:p>
        </p:txBody>
      </p:sp>
      <p:sp>
        <p:nvSpPr>
          <p:cNvPr id="3" name="副標題 2"/>
          <p:cNvSpPr>
            <a:spLocks noGrp="1"/>
          </p:cNvSpPr>
          <p:nvPr>
            <p:ph type="subTitle" idx="1"/>
          </p:nvPr>
        </p:nvSpPr>
        <p:spPr/>
        <p:txBody>
          <a:bodyPr/>
          <a:lstStyle/>
          <a:p>
            <a:r>
              <a:rPr lang="zh-TW" altLang="en-US" dirty="0" smtClean="0"/>
              <a:t>新北市政府教育局</a:t>
            </a:r>
            <a:endParaRPr lang="en-US" altLang="zh-TW" dirty="0" smtClean="0"/>
          </a:p>
          <a:p>
            <a:r>
              <a:rPr lang="zh-TW" altLang="en-US" dirty="0" smtClean="0"/>
              <a:t>蘇柏宇</a:t>
            </a:r>
            <a:endParaRPr lang="zh-TW" altLang="en-US" dirty="0"/>
          </a:p>
        </p:txBody>
      </p:sp>
    </p:spTree>
    <p:extLst>
      <p:ext uri="{BB962C8B-B14F-4D97-AF65-F5344CB8AC3E}">
        <p14:creationId xmlns:p14="http://schemas.microsoft.com/office/powerpoint/2010/main" val="550235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中央餐廚服務採購應注意事項</a:t>
            </a:r>
            <a:endParaRPr lang="zh-TW" altLang="en-US" dirty="0"/>
          </a:p>
        </p:txBody>
      </p:sp>
      <p:sp>
        <p:nvSpPr>
          <p:cNvPr id="3" name="內容版面配置區 2"/>
          <p:cNvSpPr>
            <a:spLocks noGrp="1"/>
          </p:cNvSpPr>
          <p:nvPr>
            <p:ph sz="quarter" idx="13"/>
          </p:nvPr>
        </p:nvSpPr>
        <p:spPr>
          <a:xfrm>
            <a:off x="913774" y="1828800"/>
            <a:ext cx="10363826" cy="4800600"/>
          </a:xfrm>
        </p:spPr>
        <p:txBody>
          <a:bodyPr>
            <a:noAutofit/>
          </a:bodyPr>
          <a:lstStyle/>
          <a:p>
            <a:r>
              <a:rPr lang="zh-TW" altLang="en-US" sz="2400" dirty="0" smtClean="0"/>
              <a:t>招標前應注意事項</a:t>
            </a:r>
            <a:endParaRPr lang="en-US" altLang="zh-TW" sz="2400" dirty="0" smtClean="0"/>
          </a:p>
          <a:p>
            <a:pPr lvl="1"/>
            <a:r>
              <a:rPr lang="en-US" altLang="zh-TW" sz="2000" dirty="0" smtClean="0"/>
              <a:t>107</a:t>
            </a:r>
            <a:r>
              <a:rPr lang="zh-TW" altLang="en-US" sz="2000" dirty="0" smtClean="0"/>
              <a:t>學年起，得免評選前辦理實地勘驗</a:t>
            </a:r>
            <a:r>
              <a:rPr lang="zh-TW" altLang="en-US" sz="2000" dirty="0" smtClean="0"/>
              <a:t>。</a:t>
            </a:r>
            <a:r>
              <a:rPr lang="en-US" altLang="zh-TW" sz="2000" dirty="0" smtClean="0"/>
              <a:t>108</a:t>
            </a:r>
            <a:r>
              <a:rPr lang="zh-TW" altLang="en-US" sz="2000" dirty="0" smtClean="0"/>
              <a:t>學年投標須知選項如下：</a:t>
            </a:r>
            <a:endParaRPr lang="en-US" altLang="zh-TW" sz="2000" dirty="0" smtClean="0"/>
          </a:p>
          <a:p>
            <a:pPr lvl="2"/>
            <a:r>
              <a:rPr lang="zh-TW" altLang="zh-TW" sz="1800" b="1" dirty="0" smtClean="0">
                <a:solidFill>
                  <a:srgbClr val="FF0000"/>
                </a:solidFill>
              </a:rPr>
              <a:t>本</a:t>
            </a:r>
            <a:r>
              <a:rPr lang="zh-TW" altLang="zh-TW" sz="1800" b="1" dirty="0">
                <a:solidFill>
                  <a:srgbClr val="FF0000"/>
                </a:solidFill>
              </a:rPr>
              <a:t>採購案於簡報前招標機關需事先辦理全數資格合格投標廠商製餐場地實地勘驗，勘驗日期不事前公開及通知</a:t>
            </a:r>
            <a:r>
              <a:rPr lang="zh-TW" altLang="zh-TW" sz="1800" b="1" dirty="0" smtClean="0">
                <a:solidFill>
                  <a:srgbClr val="FF0000"/>
                </a:solidFill>
              </a:rPr>
              <a:t>。</a:t>
            </a:r>
            <a:endParaRPr lang="en-US" altLang="zh-TW" sz="1800" b="1" dirty="0" smtClean="0">
              <a:solidFill>
                <a:srgbClr val="FF0000"/>
              </a:solidFill>
            </a:endParaRPr>
          </a:p>
          <a:p>
            <a:pPr lvl="2"/>
            <a:r>
              <a:rPr lang="zh-TW" altLang="zh-TW" sz="1800" b="1" dirty="0">
                <a:solidFill>
                  <a:srgbClr val="FF0000"/>
                </a:solidFill>
              </a:rPr>
              <a:t>本採購案於簡報前招標機關不辦理任一資格合格投標廠商製餐場地實地勘驗。</a:t>
            </a:r>
            <a:endParaRPr lang="en-US" altLang="zh-TW" sz="1800" b="1" dirty="0" smtClean="0">
              <a:solidFill>
                <a:srgbClr val="FF0000"/>
              </a:solidFill>
            </a:endParaRPr>
          </a:p>
          <a:p>
            <a:pPr lvl="1"/>
            <a:r>
              <a:rPr lang="zh-TW" altLang="en-US" sz="2000" dirty="0" smtClean="0"/>
              <a:t>群組招標制僅係一起招標，各校皆獨立簽約</a:t>
            </a:r>
            <a:r>
              <a:rPr lang="zh-TW" altLang="en-US" sz="2000" dirty="0" smtClean="0"/>
              <a:t>。</a:t>
            </a:r>
            <a:endParaRPr lang="en-US" altLang="zh-TW" sz="2000" dirty="0" smtClean="0"/>
          </a:p>
          <a:p>
            <a:pPr lvl="1"/>
            <a:r>
              <a:rPr lang="zh-TW" altLang="en-US" sz="2000" b="1" dirty="0" smtClean="0">
                <a:solidFill>
                  <a:srgbClr val="002060"/>
                </a:solidFill>
              </a:rPr>
              <a:t>同群組規格、單價建議一致─什麼意思</a:t>
            </a:r>
            <a:r>
              <a:rPr lang="en-US" altLang="zh-TW" sz="2000" b="1" dirty="0" smtClean="0">
                <a:solidFill>
                  <a:srgbClr val="002060"/>
                </a:solidFill>
              </a:rPr>
              <a:t>?</a:t>
            </a:r>
          </a:p>
          <a:p>
            <a:pPr lvl="2"/>
            <a:r>
              <a:rPr lang="zh-TW" altLang="en-US" sz="1800" b="1" dirty="0" smtClean="0">
                <a:solidFill>
                  <a:srgbClr val="002060"/>
                </a:solidFill>
              </a:rPr>
              <a:t>如果學校間條件類同</a:t>
            </a:r>
            <a:r>
              <a:rPr lang="en-US" altLang="zh-TW" sz="1800" b="1" dirty="0" smtClean="0">
                <a:solidFill>
                  <a:srgbClr val="002060"/>
                </a:solidFill>
              </a:rPr>
              <a:t>(</a:t>
            </a:r>
            <a:r>
              <a:rPr lang="zh-TW" altLang="en-US" sz="1800" b="1" dirty="0" smtClean="0">
                <a:solidFill>
                  <a:srgbClr val="002060"/>
                </a:solidFill>
              </a:rPr>
              <a:t>舉例：有電梯、電梯都可以到各樓層、人數</a:t>
            </a:r>
            <a:r>
              <a:rPr lang="en-US" altLang="zh-TW" sz="1800" b="1" dirty="0" smtClean="0">
                <a:solidFill>
                  <a:srgbClr val="002060"/>
                </a:solidFill>
              </a:rPr>
              <a:t>)</a:t>
            </a:r>
            <a:r>
              <a:rPr lang="zh-TW" altLang="en-US" sz="1800" b="1" dirty="0" smtClean="0">
                <a:solidFill>
                  <a:srgbClr val="002060"/>
                </a:solidFill>
              </a:rPr>
              <a:t>：</a:t>
            </a:r>
            <a:r>
              <a:rPr lang="zh-TW" altLang="en-US" sz="1800" b="1" dirty="0" smtClean="0">
                <a:solidFill>
                  <a:srgbClr val="002060"/>
                </a:solidFill>
              </a:rPr>
              <a:t>建議</a:t>
            </a:r>
            <a:r>
              <a:rPr lang="zh-TW" altLang="en-US" sz="1800" b="1" dirty="0" smtClean="0">
                <a:solidFill>
                  <a:srgbClr val="002060"/>
                </a:solidFill>
              </a:rPr>
              <a:t>單價</a:t>
            </a:r>
            <a:r>
              <a:rPr lang="zh-TW" altLang="en-US" sz="1800" b="1" dirty="0" smtClean="0">
                <a:solidFill>
                  <a:srgbClr val="002060"/>
                </a:solidFill>
              </a:rPr>
              <a:t>、</a:t>
            </a:r>
            <a:r>
              <a:rPr lang="zh-TW" altLang="en-US" sz="1800" b="1" dirty="0" smtClean="0">
                <a:solidFill>
                  <a:srgbClr val="002060"/>
                </a:solidFill>
              </a:rPr>
              <a:t>菜色道數等規格可一致</a:t>
            </a:r>
            <a:r>
              <a:rPr lang="zh-TW" altLang="en-US" sz="1800" b="1" dirty="0" smtClean="0">
                <a:solidFill>
                  <a:srgbClr val="002060"/>
                </a:solidFill>
              </a:rPr>
              <a:t>。</a:t>
            </a:r>
            <a:endParaRPr lang="en-US" altLang="zh-TW" sz="1800" b="1" dirty="0" smtClean="0">
              <a:solidFill>
                <a:srgbClr val="002060"/>
              </a:solidFill>
            </a:endParaRPr>
          </a:p>
          <a:p>
            <a:pPr lvl="2"/>
            <a:r>
              <a:rPr lang="zh-TW" altLang="en-US" sz="1800" b="1" dirty="0" smtClean="0">
                <a:solidFill>
                  <a:srgbClr val="002060"/>
                </a:solidFill>
              </a:rPr>
              <a:t>如果學校間條件不一</a:t>
            </a:r>
            <a:r>
              <a:rPr lang="en-US" altLang="zh-TW" sz="1800" b="1" dirty="0" smtClean="0">
                <a:solidFill>
                  <a:srgbClr val="002060"/>
                </a:solidFill>
              </a:rPr>
              <a:t>(</a:t>
            </a:r>
            <a:r>
              <a:rPr lang="zh-TW" altLang="en-US" sz="1800" b="1" dirty="0" smtClean="0">
                <a:solidFill>
                  <a:srgbClr val="002060"/>
                </a:solidFill>
              </a:rPr>
              <a:t>人數差異過大、電梯配置不一</a:t>
            </a:r>
            <a:r>
              <a:rPr lang="en-US" altLang="zh-TW" sz="1800" b="1" dirty="0" smtClean="0">
                <a:solidFill>
                  <a:srgbClr val="002060"/>
                </a:solidFill>
              </a:rPr>
              <a:t>)</a:t>
            </a:r>
            <a:r>
              <a:rPr lang="zh-TW" altLang="en-US" sz="1800" b="1" dirty="0" smtClean="0">
                <a:solidFill>
                  <a:srgbClr val="002060"/>
                </a:solidFill>
              </a:rPr>
              <a:t>：雖然是同一群組，但仍為獨立簽約，成本條件各自不同，請回到合理性與市場行情判斷，不見得別人有我也要有。</a:t>
            </a:r>
            <a:endParaRPr lang="en-US" altLang="zh-TW" sz="1800" b="1" dirty="0" smtClean="0">
              <a:solidFill>
                <a:srgbClr val="002060"/>
              </a:solidFill>
            </a:endParaRPr>
          </a:p>
          <a:p>
            <a:pPr lvl="1"/>
            <a:r>
              <a:rPr lang="zh-TW" altLang="en-US" sz="2000" b="1" dirty="0" smtClean="0">
                <a:solidFill>
                  <a:srgbClr val="FF0000"/>
                </a:solidFill>
              </a:rPr>
              <a:t>四</a:t>
            </a:r>
            <a:r>
              <a:rPr lang="zh-TW" altLang="en-US" sz="2000" b="1" dirty="0">
                <a:solidFill>
                  <a:srgbClr val="FF0000"/>
                </a:solidFill>
              </a:rPr>
              <a:t>章</a:t>
            </a:r>
            <a:r>
              <a:rPr lang="zh-TW" altLang="en-US" sz="2000" b="1" dirty="0" smtClean="0">
                <a:solidFill>
                  <a:srgbClr val="FF0000"/>
                </a:solidFill>
              </a:rPr>
              <a:t>一</a:t>
            </a:r>
            <a:r>
              <a:rPr lang="en-US" altLang="zh-TW" sz="2000" b="1" dirty="0" smtClean="0">
                <a:solidFill>
                  <a:srgbClr val="FF0000"/>
                </a:solidFill>
              </a:rPr>
              <a:t>Q</a:t>
            </a:r>
            <a:r>
              <a:rPr lang="zh-TW" altLang="en-US" sz="2000" b="1" dirty="0" smtClean="0">
                <a:solidFill>
                  <a:srgbClr val="FF0000"/>
                </a:solidFill>
              </a:rPr>
              <a:t>政策依然</a:t>
            </a:r>
            <a:r>
              <a:rPr lang="zh-TW" altLang="en-US" sz="2000" b="1" dirty="0">
                <a:solidFill>
                  <a:srgbClr val="FF0000"/>
                </a:solidFill>
              </a:rPr>
              <a:t>執行</a:t>
            </a:r>
            <a:r>
              <a:rPr lang="zh-TW" altLang="en-US" sz="2000" b="1" dirty="0" smtClean="0">
                <a:solidFill>
                  <a:srgbClr val="FF0000"/>
                </a:solidFill>
              </a:rPr>
              <a:t>，輪</a:t>
            </a:r>
            <a:r>
              <a:rPr lang="en-US" altLang="zh-TW" sz="2000" b="1" dirty="0" smtClean="0">
                <a:solidFill>
                  <a:srgbClr val="FF0000"/>
                </a:solidFill>
              </a:rPr>
              <a:t>(</a:t>
            </a:r>
            <a:r>
              <a:rPr lang="zh-TW" altLang="en-US" sz="2000" b="1" dirty="0" smtClean="0">
                <a:solidFill>
                  <a:srgbClr val="FF0000"/>
                </a:solidFill>
              </a:rPr>
              <a:t>選</a:t>
            </a:r>
            <a:r>
              <a:rPr lang="en-US" altLang="zh-TW" sz="2000" b="1" dirty="0" smtClean="0">
                <a:solidFill>
                  <a:srgbClr val="FF0000"/>
                </a:solidFill>
              </a:rPr>
              <a:t>)</a:t>
            </a:r>
            <a:r>
              <a:rPr lang="zh-TW" altLang="en-US" sz="2000" b="1" dirty="0" smtClean="0">
                <a:solidFill>
                  <a:srgbClr val="FF0000"/>
                </a:solidFill>
              </a:rPr>
              <a:t>餐、菜色數應參酌</a:t>
            </a:r>
            <a:r>
              <a:rPr lang="en-US" altLang="zh-TW" sz="2000" b="1" dirty="0" smtClean="0">
                <a:solidFill>
                  <a:srgbClr val="FF0000"/>
                </a:solidFill>
              </a:rPr>
              <a:t>106</a:t>
            </a:r>
            <a:r>
              <a:rPr lang="zh-TW" altLang="en-US" sz="2000" b="1" dirty="0" smtClean="0">
                <a:solidFill>
                  <a:srgbClr val="FF0000"/>
                </a:solidFill>
              </a:rPr>
              <a:t>學年度之問卷條件。</a:t>
            </a:r>
            <a:endParaRPr lang="en-US" altLang="zh-TW" sz="2000" b="1" dirty="0" smtClean="0">
              <a:solidFill>
                <a:srgbClr val="FF0000"/>
              </a:solidFill>
            </a:endParaRPr>
          </a:p>
        </p:txBody>
      </p:sp>
    </p:spTree>
    <p:extLst>
      <p:ext uri="{BB962C8B-B14F-4D97-AF65-F5344CB8AC3E}">
        <p14:creationId xmlns:p14="http://schemas.microsoft.com/office/powerpoint/2010/main" val="2998438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中央餐廚服務採購應注意事項</a:t>
            </a:r>
          </a:p>
        </p:txBody>
      </p:sp>
      <p:sp>
        <p:nvSpPr>
          <p:cNvPr id="3" name="內容版面配置區 2"/>
          <p:cNvSpPr>
            <a:spLocks noGrp="1"/>
          </p:cNvSpPr>
          <p:nvPr>
            <p:ph sz="quarter" idx="13"/>
          </p:nvPr>
        </p:nvSpPr>
        <p:spPr>
          <a:xfrm>
            <a:off x="913774" y="2367092"/>
            <a:ext cx="10363826" cy="4218346"/>
          </a:xfrm>
        </p:spPr>
        <p:txBody>
          <a:bodyPr>
            <a:normAutofit fontScale="92500" lnSpcReduction="10000"/>
          </a:bodyPr>
          <a:lstStyle/>
          <a:p>
            <a:r>
              <a:rPr lang="zh-TW" altLang="en-US" sz="2800" dirty="0" smtClean="0"/>
              <a:t>招標</a:t>
            </a:r>
            <a:r>
              <a:rPr lang="zh-TW" altLang="en-US" sz="2800" dirty="0"/>
              <a:t>文件應避免不合理之條件：如吸收手續費、每班提供衛生紙、</a:t>
            </a:r>
            <a:r>
              <a:rPr lang="zh-TW" altLang="en-US" sz="2800" dirty="0">
                <a:solidFill>
                  <a:srgbClr val="FF0000"/>
                </a:solidFill>
              </a:rPr>
              <a:t>蔬食日要有</a:t>
            </a:r>
            <a:r>
              <a:rPr lang="en-US" altLang="zh-TW" sz="2800" dirty="0">
                <a:solidFill>
                  <a:srgbClr val="FF0000"/>
                </a:solidFill>
              </a:rPr>
              <a:t>5-6</a:t>
            </a:r>
            <a:r>
              <a:rPr lang="zh-TW" altLang="en-US" sz="2800" dirty="0">
                <a:solidFill>
                  <a:srgbClr val="FF0000"/>
                </a:solidFill>
              </a:rPr>
              <a:t>菜一湯。</a:t>
            </a:r>
            <a:endParaRPr lang="en-US" altLang="zh-TW" sz="2800" dirty="0">
              <a:solidFill>
                <a:srgbClr val="FF0000"/>
              </a:solidFill>
            </a:endParaRPr>
          </a:p>
          <a:p>
            <a:r>
              <a:rPr lang="zh-TW" altLang="en-US" sz="2800" dirty="0"/>
              <a:t>各校應妥善溝通，並擴及各校家長會代表知悉。</a:t>
            </a:r>
            <a:endParaRPr lang="en-US" altLang="zh-TW" sz="2800" dirty="0"/>
          </a:p>
          <a:p>
            <a:r>
              <a:rPr lang="zh-TW" altLang="en-US" sz="2800" dirty="0"/>
              <a:t>可後續擴充</a:t>
            </a:r>
            <a:r>
              <a:rPr lang="zh-TW" altLang="en-US" sz="2800" dirty="0" smtClean="0"/>
              <a:t>。</a:t>
            </a:r>
            <a:endParaRPr lang="en-US" altLang="zh-TW" sz="2800" dirty="0" smtClean="0"/>
          </a:p>
          <a:p>
            <a:r>
              <a:rPr lang="zh-TW" altLang="en-US" sz="2600" dirty="0"/>
              <a:t>評選應注意事項</a:t>
            </a:r>
            <a:endParaRPr lang="en-US" altLang="zh-TW" sz="2600" dirty="0"/>
          </a:p>
          <a:p>
            <a:pPr lvl="1"/>
            <a:r>
              <a:rPr lang="zh-TW" altLang="en-US" sz="2200" dirty="0">
                <a:solidFill>
                  <a:srgbClr val="FF0000"/>
                </a:solidFill>
              </a:rPr>
              <a:t>注意所有投標廠商當下得標情況：本局預計</a:t>
            </a:r>
            <a:r>
              <a:rPr lang="zh-TW" altLang="en-US" sz="2200" dirty="0" smtClean="0">
                <a:solidFill>
                  <a:srgbClr val="FF0000"/>
                </a:solidFill>
              </a:rPr>
              <a:t>將逐周公告</a:t>
            </a:r>
            <a:r>
              <a:rPr lang="zh-TW" altLang="en-US" sz="2200" dirty="0">
                <a:solidFill>
                  <a:srgbClr val="FF0000"/>
                </a:solidFill>
              </a:rPr>
              <a:t>各校得標情形及廠商預計製餐數。</a:t>
            </a:r>
            <a:endParaRPr lang="en-US" altLang="zh-TW" sz="2200" dirty="0">
              <a:solidFill>
                <a:srgbClr val="FF0000"/>
              </a:solidFill>
            </a:endParaRPr>
          </a:p>
          <a:p>
            <a:pPr lvl="1"/>
            <a:r>
              <a:rPr lang="zh-TW" altLang="en-US" sz="2200" dirty="0"/>
              <a:t>大廠就是好</a:t>
            </a:r>
            <a:r>
              <a:rPr lang="en-US" altLang="zh-TW" sz="2200" dirty="0"/>
              <a:t>?</a:t>
            </a:r>
            <a:r>
              <a:rPr lang="zh-TW" altLang="en-US" sz="2200" dirty="0"/>
              <a:t>小廠</a:t>
            </a:r>
            <a:r>
              <a:rPr lang="zh-TW" altLang="en-US" sz="2200" dirty="0" smtClean="0"/>
              <a:t>就是品質堪憂</a:t>
            </a:r>
            <a:r>
              <a:rPr lang="en-US" altLang="zh-TW" sz="2200" dirty="0" smtClean="0"/>
              <a:t>?</a:t>
            </a:r>
            <a:r>
              <a:rPr lang="zh-TW" altLang="en-US" sz="2200" dirty="0"/>
              <a:t>不要有錯誤的迷思。</a:t>
            </a:r>
            <a:endParaRPr lang="en-US" altLang="zh-TW" sz="2200" dirty="0"/>
          </a:p>
          <a:p>
            <a:pPr lvl="1"/>
            <a:r>
              <a:rPr lang="zh-TW" altLang="en-US" sz="2200" dirty="0"/>
              <a:t>外審委員都是對的嗎</a:t>
            </a:r>
            <a:r>
              <a:rPr lang="en-US" altLang="zh-TW" sz="2200" dirty="0"/>
              <a:t>?</a:t>
            </a:r>
            <a:r>
              <a:rPr lang="zh-TW" altLang="en-US" sz="2200" dirty="0"/>
              <a:t>請回到學校脈絡考慮</a:t>
            </a:r>
            <a:r>
              <a:rPr lang="zh-TW" altLang="en-US" sz="2200" dirty="0" smtClean="0"/>
              <a:t>。</a:t>
            </a:r>
            <a:endParaRPr lang="en-US" altLang="zh-TW" sz="2800" dirty="0"/>
          </a:p>
          <a:p>
            <a:endParaRPr lang="zh-TW" altLang="en-US" dirty="0"/>
          </a:p>
        </p:txBody>
      </p:sp>
    </p:spTree>
    <p:extLst>
      <p:ext uri="{BB962C8B-B14F-4D97-AF65-F5344CB8AC3E}">
        <p14:creationId xmlns:p14="http://schemas.microsoft.com/office/powerpoint/2010/main" val="2686621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中央餐廚服務採購應注意事項</a:t>
            </a:r>
          </a:p>
        </p:txBody>
      </p:sp>
      <p:sp>
        <p:nvSpPr>
          <p:cNvPr id="3" name="內容版面配置區 2"/>
          <p:cNvSpPr>
            <a:spLocks noGrp="1"/>
          </p:cNvSpPr>
          <p:nvPr>
            <p:ph sz="quarter" idx="13"/>
          </p:nvPr>
        </p:nvSpPr>
        <p:spPr>
          <a:xfrm>
            <a:off x="913774" y="1916723"/>
            <a:ext cx="10363826" cy="4853353"/>
          </a:xfrm>
        </p:spPr>
        <p:txBody>
          <a:bodyPr>
            <a:normAutofit/>
          </a:bodyPr>
          <a:lstStyle/>
          <a:p>
            <a:r>
              <a:rPr lang="zh-TW" altLang="en-US" sz="2400" dirty="0" smtClean="0"/>
              <a:t>履約過程應注意事項</a:t>
            </a:r>
            <a:endParaRPr lang="en-US" altLang="zh-TW" sz="2400" dirty="0" smtClean="0"/>
          </a:p>
          <a:p>
            <a:pPr lvl="1"/>
            <a:r>
              <a:rPr lang="zh-TW" altLang="en-US" sz="2000" dirty="0" smtClean="0"/>
              <a:t>核對菜單是否屬實或合乎要求。配合四章一</a:t>
            </a:r>
            <a:r>
              <a:rPr lang="en-US" altLang="zh-TW" sz="2000" dirty="0" smtClean="0"/>
              <a:t>Q</a:t>
            </a:r>
            <a:r>
              <a:rPr lang="zh-TW" altLang="en-US" sz="2000" dirty="0" smtClean="0"/>
              <a:t>政策如有臨時調動菜者，學校可適時同意變更。</a:t>
            </a:r>
            <a:endParaRPr lang="en-US" altLang="zh-TW" sz="2000" dirty="0" smtClean="0"/>
          </a:p>
          <a:p>
            <a:pPr lvl="1"/>
            <a:r>
              <a:rPr lang="zh-TW" altLang="en-US" sz="2000" dirty="0" smtClean="0"/>
              <a:t>學校請勿做出不合理要求，如：老師多一道菜、老師可以選菜、水果不好看就要換等。</a:t>
            </a:r>
            <a:endParaRPr lang="en-US" altLang="zh-TW" sz="2000" dirty="0" smtClean="0"/>
          </a:p>
          <a:p>
            <a:pPr lvl="1"/>
            <a:r>
              <a:rPr lang="zh-TW" altLang="en-US" sz="2000" dirty="0" smtClean="0"/>
              <a:t>午餐秘書只做午餐秘書該做的事，學校應避免額外工作要求</a:t>
            </a:r>
            <a:r>
              <a:rPr lang="zh-TW" altLang="en-US" sz="2000" dirty="0" smtClean="0"/>
              <a:t>。</a:t>
            </a:r>
            <a:r>
              <a:rPr lang="en-US" altLang="zh-TW" sz="2000" dirty="0"/>
              <a:t/>
            </a:r>
            <a:br>
              <a:rPr lang="en-US" altLang="zh-TW" sz="2000" dirty="0"/>
            </a:br>
            <a:r>
              <a:rPr lang="en-US" altLang="zh-TW" b="1" dirty="0" smtClean="0">
                <a:solidFill>
                  <a:srgbClr val="FF0000"/>
                </a:solidFill>
              </a:rPr>
              <a:t>(</a:t>
            </a:r>
            <a:r>
              <a:rPr lang="zh-TW" altLang="zh-TW" b="1" dirty="0">
                <a:solidFill>
                  <a:srgbClr val="FF0000"/>
                </a:solidFill>
              </a:rPr>
              <a:t>午餐秘書之薪資及聘雇權力應由乙方</a:t>
            </a:r>
            <a:r>
              <a:rPr lang="zh-TW" altLang="zh-TW" b="1" u="sng" dirty="0">
                <a:solidFill>
                  <a:srgbClr val="FF0000"/>
                </a:solidFill>
              </a:rPr>
              <a:t>依勞動基準法</a:t>
            </a:r>
            <a:r>
              <a:rPr lang="zh-TW" altLang="zh-TW" b="1" dirty="0">
                <a:solidFill>
                  <a:srgbClr val="FF0000"/>
                </a:solidFill>
              </a:rPr>
              <a:t>決定，並</a:t>
            </a:r>
            <a:r>
              <a:rPr lang="zh-TW" altLang="zh-TW" b="1" u="sng" dirty="0">
                <a:solidFill>
                  <a:srgbClr val="FF0000"/>
                </a:solidFill>
              </a:rPr>
              <a:t>由乙方</a:t>
            </a:r>
            <a:r>
              <a:rPr lang="zh-TW" altLang="zh-TW" b="1" dirty="0">
                <a:solidFill>
                  <a:srgbClr val="FF0000"/>
                </a:solidFill>
              </a:rPr>
              <a:t>與午餐秘書簽訂工作契約明訂工作內容及服務時間，甲方不得</a:t>
            </a:r>
            <a:r>
              <a:rPr lang="zh-TW" altLang="zh-TW" b="1" u="sng" dirty="0">
                <a:solidFill>
                  <a:srgbClr val="FF0000"/>
                </a:solidFill>
              </a:rPr>
              <a:t>干涉其薪資，亦不得</a:t>
            </a:r>
            <a:r>
              <a:rPr lang="zh-TW" altLang="zh-TW" b="1" dirty="0">
                <a:solidFill>
                  <a:srgbClr val="FF0000"/>
                </a:solidFill>
              </a:rPr>
              <a:t>要求午餐秘書作有關午餐</a:t>
            </a:r>
            <a:r>
              <a:rPr lang="zh-TW" altLang="zh-TW" b="1" u="sng" dirty="0">
                <a:solidFill>
                  <a:srgbClr val="FF0000"/>
                </a:solidFill>
              </a:rPr>
              <a:t>業務</a:t>
            </a:r>
            <a:r>
              <a:rPr lang="zh-TW" altLang="zh-TW" b="1" dirty="0">
                <a:solidFill>
                  <a:srgbClr val="FF0000"/>
                </a:solidFill>
              </a:rPr>
              <a:t>以外的事</a:t>
            </a:r>
            <a:r>
              <a:rPr lang="en-US" altLang="zh-TW" b="1" dirty="0">
                <a:solidFill>
                  <a:srgbClr val="FF0000"/>
                </a:solidFill>
              </a:rPr>
              <a:t>)</a:t>
            </a:r>
            <a:endParaRPr lang="en-US" altLang="zh-TW" sz="2000" b="1" dirty="0" smtClean="0">
              <a:solidFill>
                <a:srgbClr val="FF0000"/>
              </a:solidFill>
            </a:endParaRPr>
          </a:p>
          <a:p>
            <a:pPr lvl="1"/>
            <a:r>
              <a:rPr lang="zh-TW" altLang="en-US" sz="2000" dirty="0" smtClean="0"/>
              <a:t>廠商是否依契約提供健康飲食教育</a:t>
            </a:r>
            <a:r>
              <a:rPr lang="en-US" altLang="zh-TW" sz="2000" dirty="0" smtClean="0"/>
              <a:t>?</a:t>
            </a:r>
            <a:r>
              <a:rPr lang="zh-TW" altLang="en-US" sz="2000" dirty="0" smtClean="0"/>
              <a:t>執行方式應結合學校課程或活動。</a:t>
            </a:r>
            <a:endParaRPr lang="en-US" altLang="zh-TW" sz="2000" dirty="0" smtClean="0"/>
          </a:p>
          <a:p>
            <a:pPr lvl="1"/>
            <a:r>
              <a:rPr lang="zh-TW" altLang="en-US" sz="2000" dirty="0" smtClean="0"/>
              <a:t>確實履行</a:t>
            </a:r>
            <a:r>
              <a:rPr lang="zh-TW" altLang="en-US" sz="2000" dirty="0"/>
              <a:t>監</a:t>
            </a:r>
            <a:r>
              <a:rPr lang="zh-TW" altLang="en-US" sz="2000" dirty="0" smtClean="0"/>
              <a:t>廚事項：提早到廠了解製餐過程、檢視食材外包裝是否具有製造及保存日期、冰庫內的食材開封後有無妥善封存及記錄、廠商自主檢驗文件等</a:t>
            </a:r>
            <a:r>
              <a:rPr lang="zh-TW" altLang="en-US" sz="2000" dirty="0" smtClean="0"/>
              <a:t>。</a:t>
            </a:r>
            <a:endParaRPr lang="en-US" altLang="zh-TW" sz="2000" dirty="0" smtClean="0"/>
          </a:p>
          <a:p>
            <a:r>
              <a:rPr lang="zh-TW" altLang="zh-TW" dirty="0"/>
              <a:t>飯菜中有嚴重影響品質或</a:t>
            </a:r>
            <a:r>
              <a:rPr lang="zh-TW" altLang="zh-TW" b="1" strike="sngStrike" dirty="0">
                <a:solidFill>
                  <a:srgbClr val="FF0000"/>
                </a:solidFill>
              </a:rPr>
              <a:t>食慾</a:t>
            </a:r>
            <a:r>
              <a:rPr lang="zh-TW" altLang="zh-TW" dirty="0"/>
              <a:t>之異物</a:t>
            </a:r>
            <a:endParaRPr lang="en-US" altLang="zh-TW" sz="2200" dirty="0" smtClean="0"/>
          </a:p>
          <a:p>
            <a:pPr lvl="1"/>
            <a:endParaRPr lang="en-US" altLang="zh-TW" sz="2000" dirty="0" smtClean="0"/>
          </a:p>
          <a:p>
            <a:pPr lvl="1"/>
            <a:endParaRPr lang="en-US" altLang="zh-TW" sz="2000" dirty="0" smtClean="0"/>
          </a:p>
        </p:txBody>
      </p:sp>
    </p:spTree>
    <p:extLst>
      <p:ext uri="{BB962C8B-B14F-4D97-AF65-F5344CB8AC3E}">
        <p14:creationId xmlns:p14="http://schemas.microsoft.com/office/powerpoint/2010/main" val="1956575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自立廚房學校食材採購注意事項</a:t>
            </a:r>
            <a:endParaRPr lang="zh-TW" altLang="en-US" dirty="0"/>
          </a:p>
        </p:txBody>
      </p:sp>
      <p:sp>
        <p:nvSpPr>
          <p:cNvPr id="3" name="內容版面配置區 2"/>
          <p:cNvSpPr>
            <a:spLocks noGrp="1"/>
          </p:cNvSpPr>
          <p:nvPr>
            <p:ph sz="quarter" idx="13"/>
          </p:nvPr>
        </p:nvSpPr>
        <p:spPr>
          <a:xfrm>
            <a:off x="913774" y="2367092"/>
            <a:ext cx="10363826" cy="4227139"/>
          </a:xfrm>
        </p:spPr>
        <p:txBody>
          <a:bodyPr>
            <a:noAutofit/>
          </a:bodyPr>
          <a:lstStyle/>
          <a:p>
            <a:r>
              <a:rPr lang="zh-TW" altLang="en-US" sz="2400" dirty="0" smtClean="0"/>
              <a:t>計價標準：統一以</a:t>
            </a:r>
            <a:r>
              <a:rPr lang="zh-TW" altLang="en-US" sz="2400" b="1" u="sng" dirty="0" smtClean="0">
                <a:solidFill>
                  <a:srgbClr val="FF0000"/>
                </a:solidFill>
              </a:rPr>
              <a:t>臺北農產股份有限公司市場行情上或中價</a:t>
            </a:r>
            <a:r>
              <a:rPr lang="zh-TW" altLang="en-US" sz="2400" dirty="0" smtClean="0"/>
              <a:t>為基準。</a:t>
            </a:r>
            <a:endParaRPr lang="en-US" altLang="zh-TW" sz="2400" dirty="0" smtClean="0"/>
          </a:p>
          <a:p>
            <a:r>
              <a:rPr lang="zh-TW" altLang="en-US" sz="2400" dirty="0" smtClean="0"/>
              <a:t>仍需配合</a:t>
            </a:r>
            <a:r>
              <a:rPr lang="zh-TW" altLang="en-US" sz="2400" dirty="0" smtClean="0"/>
              <a:t>四章一</a:t>
            </a:r>
            <a:r>
              <a:rPr lang="en-US" altLang="zh-TW" sz="2400" dirty="0" smtClean="0"/>
              <a:t>Q</a:t>
            </a:r>
            <a:r>
              <a:rPr lang="zh-TW" altLang="en-US" sz="2400" dirty="0" smtClean="0"/>
              <a:t>政策</a:t>
            </a:r>
            <a:r>
              <a:rPr lang="zh-TW" altLang="en-US" sz="2400" dirty="0" smtClean="0"/>
              <a:t>計價</a:t>
            </a:r>
            <a:r>
              <a:rPr lang="en-US" altLang="zh-TW" sz="2400" dirty="0" smtClean="0"/>
              <a:t>(</a:t>
            </a:r>
            <a:r>
              <a:rPr lang="zh-TW" altLang="en-US" sz="2400" dirty="0" smtClean="0"/>
              <a:t>舉例</a:t>
            </a:r>
            <a:r>
              <a:rPr lang="en-US" altLang="zh-TW" sz="2400" dirty="0" smtClean="0"/>
              <a:t>)</a:t>
            </a:r>
            <a:r>
              <a:rPr lang="zh-TW" altLang="en-US" sz="2400" dirty="0" smtClean="0"/>
              <a:t>：</a:t>
            </a:r>
            <a:endParaRPr lang="en-US" altLang="zh-TW" sz="2400" dirty="0" smtClean="0"/>
          </a:p>
          <a:p>
            <a:pPr lvl="1"/>
            <a:r>
              <a:rPr lang="zh-TW" altLang="en-US" sz="2000" dirty="0" smtClean="0">
                <a:solidFill>
                  <a:srgbClr val="FF0000"/>
                </a:solidFill>
              </a:rPr>
              <a:t>慣菜：上價*</a:t>
            </a:r>
            <a:r>
              <a:rPr lang="en-US" altLang="zh-TW" sz="2000" dirty="0" smtClean="0">
                <a:solidFill>
                  <a:srgbClr val="FF0000"/>
                </a:solidFill>
              </a:rPr>
              <a:t>1.2</a:t>
            </a:r>
            <a:r>
              <a:rPr lang="zh-TW" altLang="en-US" sz="2000" dirty="0" smtClean="0">
                <a:solidFill>
                  <a:srgbClr val="FF0000"/>
                </a:solidFill>
              </a:rPr>
              <a:t>倍</a:t>
            </a:r>
            <a:endParaRPr lang="en-US" altLang="zh-TW" sz="2000" dirty="0" smtClean="0">
              <a:solidFill>
                <a:srgbClr val="FF0000"/>
              </a:solidFill>
            </a:endParaRPr>
          </a:p>
          <a:p>
            <a:pPr lvl="1"/>
            <a:r>
              <a:rPr lang="zh-TW" altLang="en-US" sz="2000" dirty="0" smtClean="0">
                <a:solidFill>
                  <a:srgbClr val="FF0000"/>
                </a:solidFill>
              </a:rPr>
              <a:t>有機：慣菜計價方式</a:t>
            </a:r>
            <a:r>
              <a:rPr lang="en-US" altLang="zh-TW" sz="2000" dirty="0" smtClean="0">
                <a:solidFill>
                  <a:srgbClr val="FF0000"/>
                </a:solidFill>
              </a:rPr>
              <a:t>+30%</a:t>
            </a:r>
            <a:endParaRPr lang="en-US" altLang="zh-TW" sz="2000" dirty="0" smtClean="0">
              <a:solidFill>
                <a:srgbClr val="FF0000"/>
              </a:solidFill>
            </a:endParaRPr>
          </a:p>
          <a:p>
            <a:pPr lvl="1"/>
            <a:r>
              <a:rPr lang="zh-TW" altLang="en-US" sz="2000" dirty="0" smtClean="0">
                <a:solidFill>
                  <a:srgbClr val="FF0000"/>
                </a:solidFill>
              </a:rPr>
              <a:t>產銷</a:t>
            </a:r>
            <a:r>
              <a:rPr lang="zh-TW" altLang="en-US" sz="2000" dirty="0">
                <a:solidFill>
                  <a:srgbClr val="FF0000"/>
                </a:solidFill>
              </a:rPr>
              <a:t>履歷：慣菜計價方式</a:t>
            </a:r>
            <a:r>
              <a:rPr lang="en-US" altLang="zh-TW" sz="2000" dirty="0" smtClean="0">
                <a:solidFill>
                  <a:srgbClr val="FF0000"/>
                </a:solidFill>
              </a:rPr>
              <a:t>+20%</a:t>
            </a:r>
            <a:endParaRPr lang="en-US" altLang="zh-TW" sz="2000" dirty="0" smtClean="0">
              <a:solidFill>
                <a:srgbClr val="FF0000"/>
              </a:solidFill>
            </a:endParaRPr>
          </a:p>
          <a:p>
            <a:pPr lvl="1"/>
            <a:r>
              <a:rPr lang="en-US" altLang="zh-TW" sz="2000" dirty="0" smtClean="0">
                <a:solidFill>
                  <a:srgbClr val="FF0000"/>
                </a:solidFill>
              </a:rPr>
              <a:t>CAS</a:t>
            </a:r>
            <a:r>
              <a:rPr lang="zh-TW" altLang="en-US" sz="2000" dirty="0">
                <a:solidFill>
                  <a:srgbClr val="FF0000"/>
                </a:solidFill>
              </a:rPr>
              <a:t>：慣菜計價方式</a:t>
            </a:r>
            <a:r>
              <a:rPr lang="en-US" altLang="zh-TW" sz="2000" dirty="0">
                <a:solidFill>
                  <a:srgbClr val="FF0000"/>
                </a:solidFill>
              </a:rPr>
              <a:t>+20</a:t>
            </a:r>
            <a:r>
              <a:rPr lang="en-US" altLang="zh-TW" sz="2000" dirty="0" smtClean="0">
                <a:solidFill>
                  <a:srgbClr val="FF0000"/>
                </a:solidFill>
              </a:rPr>
              <a:t>%</a:t>
            </a:r>
            <a:endParaRPr lang="en-US" altLang="zh-TW" sz="2000" dirty="0" smtClean="0">
              <a:solidFill>
                <a:srgbClr val="FF0000"/>
              </a:solidFill>
            </a:endParaRPr>
          </a:p>
          <a:p>
            <a:pPr lvl="1"/>
            <a:r>
              <a:rPr lang="en-US" altLang="zh-TW" sz="2000" dirty="0" smtClean="0">
                <a:solidFill>
                  <a:srgbClr val="FF0000"/>
                </a:solidFill>
              </a:rPr>
              <a:t>Q</a:t>
            </a:r>
            <a:r>
              <a:rPr lang="en-US" altLang="zh-TW" sz="2000" dirty="0" smtClean="0">
                <a:solidFill>
                  <a:srgbClr val="FF0000"/>
                </a:solidFill>
              </a:rPr>
              <a:t>(</a:t>
            </a:r>
            <a:r>
              <a:rPr lang="zh-TW" altLang="en-US" sz="2000" dirty="0" smtClean="0">
                <a:solidFill>
                  <a:srgbClr val="FF0000"/>
                </a:solidFill>
              </a:rPr>
              <a:t>生產追溯</a:t>
            </a:r>
            <a:r>
              <a:rPr lang="en-US" altLang="zh-TW" sz="2000" dirty="0">
                <a:solidFill>
                  <a:srgbClr val="FF0000"/>
                </a:solidFill>
              </a:rPr>
              <a:t>) CAS</a:t>
            </a:r>
            <a:r>
              <a:rPr lang="zh-TW" altLang="en-US" sz="2000" dirty="0">
                <a:solidFill>
                  <a:srgbClr val="FF0000"/>
                </a:solidFill>
              </a:rPr>
              <a:t>：慣菜計價方式</a:t>
            </a:r>
            <a:r>
              <a:rPr lang="en-US" altLang="zh-TW" sz="2000" dirty="0" smtClean="0">
                <a:solidFill>
                  <a:srgbClr val="FF0000"/>
                </a:solidFill>
              </a:rPr>
              <a:t>+10%</a:t>
            </a:r>
            <a:endParaRPr lang="en-US" altLang="zh-TW" sz="2000" dirty="0" smtClean="0">
              <a:solidFill>
                <a:srgbClr val="FF0000"/>
              </a:solidFill>
            </a:endParaRPr>
          </a:p>
          <a:p>
            <a:pPr marL="457200" lvl="1" indent="0">
              <a:buNone/>
            </a:pPr>
            <a:r>
              <a:rPr lang="zh-TW" altLang="en-US" sz="2000" dirty="0" smtClean="0"/>
              <a:t>要獨立計價，不可混合計算，避免採購</a:t>
            </a:r>
            <a:r>
              <a:rPr lang="zh-TW" altLang="en-US" sz="2000" dirty="0" smtClean="0"/>
              <a:t>爭議</a:t>
            </a:r>
            <a:endParaRPr lang="zh-TW" altLang="en-US" sz="2000" dirty="0"/>
          </a:p>
        </p:txBody>
      </p:sp>
    </p:spTree>
    <p:extLst>
      <p:ext uri="{BB962C8B-B14F-4D97-AF65-F5344CB8AC3E}">
        <p14:creationId xmlns:p14="http://schemas.microsoft.com/office/powerpoint/2010/main" val="1501751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自立廚房媒合他校應注意事項</a:t>
            </a:r>
            <a:endParaRPr lang="zh-TW" altLang="en-US" dirty="0"/>
          </a:p>
        </p:txBody>
      </p:sp>
      <p:sp>
        <p:nvSpPr>
          <p:cNvPr id="3" name="內容版面配置區 2"/>
          <p:cNvSpPr>
            <a:spLocks noGrp="1"/>
          </p:cNvSpPr>
          <p:nvPr>
            <p:ph sz="quarter" idx="13"/>
          </p:nvPr>
        </p:nvSpPr>
        <p:spPr>
          <a:xfrm>
            <a:off x="913774" y="2367092"/>
            <a:ext cx="10363826" cy="4077670"/>
          </a:xfrm>
        </p:spPr>
        <p:txBody>
          <a:bodyPr>
            <a:normAutofit/>
          </a:bodyPr>
          <a:lstStyle/>
          <a:p>
            <a:r>
              <a:rPr lang="zh-TW" altLang="en-US" sz="2400" b="1" dirty="0" smtClean="0"/>
              <a:t>大家都是夥伴關係，不是業主對廠商關係，請釐清。</a:t>
            </a:r>
            <a:endParaRPr lang="en-US" altLang="zh-TW" sz="2400" b="1" dirty="0" smtClean="0"/>
          </a:p>
          <a:p>
            <a:r>
              <a:rPr lang="zh-TW" altLang="en-US" sz="2400" b="1" dirty="0" smtClean="0"/>
              <a:t>受</a:t>
            </a:r>
            <a:r>
              <a:rPr lang="zh-TW" altLang="en-US" sz="2400" b="1" dirty="0"/>
              <a:t>媒</a:t>
            </a:r>
            <a:r>
              <a:rPr lang="zh-TW" altLang="en-US" sz="2400" b="1" dirty="0" smtClean="0"/>
              <a:t>合學校應尊重媒合學校之既有狀態及限制。</a:t>
            </a:r>
            <a:endParaRPr lang="en-US" altLang="zh-TW" sz="2400" b="1" dirty="0" smtClean="0"/>
          </a:p>
          <a:p>
            <a:r>
              <a:rPr lang="zh-TW" altLang="en-US" sz="2400" b="1" dirty="0" smtClean="0"/>
              <a:t>如為勞務委外之自立廚房，受媒合學校不可私下與廠商洽談供應條件，任何改變應透過契約甲方行使。</a:t>
            </a:r>
            <a:endParaRPr lang="en-US" altLang="zh-TW" sz="2400" b="1" dirty="0" smtClean="0"/>
          </a:p>
          <a:p>
            <a:r>
              <a:rPr lang="zh-TW" altLang="en-US" sz="2400" b="1" dirty="0" smtClean="0"/>
              <a:t>每月餐費應自動繳交至媒合學校。</a:t>
            </a:r>
            <a:endParaRPr lang="en-US" altLang="zh-TW" sz="2400" b="1" dirty="0" smtClean="0"/>
          </a:p>
          <a:p>
            <a:r>
              <a:rPr lang="zh-TW" altLang="en-US" sz="2400" b="1" dirty="0"/>
              <a:t>媒</a:t>
            </a:r>
            <a:r>
              <a:rPr lang="zh-TW" altLang="en-US" sz="2400" b="1" dirty="0" smtClean="0"/>
              <a:t>合午餐不是自立廚房學校義務，皆是為提升所有孩子供餐品質而額外做的工夫。</a:t>
            </a:r>
            <a:endParaRPr lang="zh-TW" altLang="en-US" sz="2400" b="1" dirty="0"/>
          </a:p>
        </p:txBody>
      </p:sp>
    </p:spTree>
    <p:extLst>
      <p:ext uri="{BB962C8B-B14F-4D97-AF65-F5344CB8AC3E}">
        <p14:creationId xmlns:p14="http://schemas.microsoft.com/office/powerpoint/2010/main" val="4154706216"/>
      </p:ext>
    </p:extLst>
  </p:cSld>
  <p:clrMapOvr>
    <a:masterClrMapping/>
  </p:clrMapOvr>
</p:sld>
</file>

<file path=ppt/theme/theme1.xml><?xml version="1.0" encoding="utf-8"?>
<a:theme xmlns:a="http://schemas.openxmlformats.org/drawingml/2006/main" name="小水滴">
  <a:themeElements>
    <a:clrScheme name="小水滴">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小水滴">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小水滴">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TM04033925[[fn=小水滴]]</Template>
  <TotalTime>78</TotalTime>
  <Words>627</Words>
  <Application>Microsoft Office PowerPoint</Application>
  <PresentationFormat>寬螢幕</PresentationFormat>
  <Paragraphs>44</Paragraphs>
  <Slides>6</Slides>
  <Notes>0</Notes>
  <HiddenSlides>0</HiddenSlides>
  <MMClips>0</MMClips>
  <ScaleCrop>false</ScaleCrop>
  <HeadingPairs>
    <vt:vector size="6" baseType="variant">
      <vt:variant>
        <vt:lpstr>使用字型</vt:lpstr>
      </vt:variant>
      <vt:variant>
        <vt:i4>3</vt:i4>
      </vt:variant>
      <vt:variant>
        <vt:lpstr>佈景主題</vt:lpstr>
      </vt:variant>
      <vt:variant>
        <vt:i4>1</vt:i4>
      </vt:variant>
      <vt:variant>
        <vt:lpstr>投影片標題</vt:lpstr>
      </vt:variant>
      <vt:variant>
        <vt:i4>6</vt:i4>
      </vt:variant>
    </vt:vector>
  </HeadingPairs>
  <TitlesOfParts>
    <vt:vector size="10" baseType="lpstr">
      <vt:lpstr>Tw Cen MT</vt:lpstr>
      <vt:lpstr>新細明體</vt:lpstr>
      <vt:lpstr>Arial</vt:lpstr>
      <vt:lpstr>小水滴</vt:lpstr>
      <vt:lpstr>學校營養午餐採購研習</vt:lpstr>
      <vt:lpstr>中央餐廚服務採購應注意事項</vt:lpstr>
      <vt:lpstr>中央餐廚服務採購應注意事項</vt:lpstr>
      <vt:lpstr>中央餐廚服務採購應注意事項</vt:lpstr>
      <vt:lpstr>自立廚房學校食材採購注意事項</vt:lpstr>
      <vt:lpstr>自立廚房媒合他校應注意事項</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中央餐廚服務採購研習</dc:title>
  <dc:creator>Jackytree</dc:creator>
  <cp:lastModifiedBy>Jacky Su</cp:lastModifiedBy>
  <cp:revision>20</cp:revision>
  <dcterms:created xsi:type="dcterms:W3CDTF">2018-03-27T00:06:50Z</dcterms:created>
  <dcterms:modified xsi:type="dcterms:W3CDTF">2019-04-28T11:31:01Z</dcterms:modified>
</cp:coreProperties>
</file>