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7631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981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5248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4299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7711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9999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4256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8292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7721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2099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8766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55783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48311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6534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45007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186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10495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59F9C29-63FE-4432-8ADA-AB7AA87C5162}" type="datetimeFigureOut">
              <a:rPr lang="zh-TW" altLang="en-US" smtClean="0"/>
              <a:t>2018/3/27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88630A7F-1C4F-4C77-8B7E-DC8CA162807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5367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學校營養午餐採購研習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新北市政府教育局</a:t>
            </a:r>
            <a:endParaRPr lang="en-US" altLang="zh-TW" dirty="0" smtClean="0"/>
          </a:p>
          <a:p>
            <a:r>
              <a:rPr lang="zh-TW" altLang="en-US" dirty="0" smtClean="0"/>
              <a:t>蘇柏宇 股長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50235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中央餐廚服務採購應注意事項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725977"/>
          </a:xfrm>
        </p:spPr>
        <p:txBody>
          <a:bodyPr>
            <a:noAutofit/>
          </a:bodyPr>
          <a:lstStyle/>
          <a:p>
            <a:r>
              <a:rPr lang="zh-TW" altLang="en-US" dirty="0" smtClean="0"/>
              <a:t>招標前應注意事項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107</a:t>
            </a:r>
            <a:r>
              <a:rPr lang="zh-TW" altLang="en-US" dirty="0" smtClean="0"/>
              <a:t>學年起，得免評選前辦理實地勘驗。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群組招標制僅係一起招標，各校皆獨立簽約。仍建議單價、水果次數、輪選餐機制可一致。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招標文件應避免不合理之條件：如吸收手續費、每班提供衛生紙、蔬食日要有</a:t>
            </a:r>
            <a:r>
              <a:rPr lang="en-US" altLang="zh-TW" dirty="0" smtClean="0"/>
              <a:t>5-6</a:t>
            </a:r>
            <a:r>
              <a:rPr lang="zh-TW" altLang="en-US" dirty="0" smtClean="0"/>
              <a:t>菜一湯。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各校應妥善溝通，並擴及各校家長會代表知悉。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可後續擴充。</a:t>
            </a:r>
            <a:endParaRPr lang="en-US" altLang="zh-TW" dirty="0" smtClean="0"/>
          </a:p>
          <a:p>
            <a:r>
              <a:rPr lang="zh-TW" altLang="en-US" dirty="0" smtClean="0"/>
              <a:t>評選應注意事項</a:t>
            </a:r>
            <a:endParaRPr lang="en-US" altLang="zh-TW" dirty="0" smtClean="0"/>
          </a:p>
          <a:p>
            <a:pPr lvl="1"/>
            <a:r>
              <a:rPr lang="zh-TW" altLang="en-US" dirty="0" smtClean="0">
                <a:solidFill>
                  <a:srgbClr val="FF0000"/>
                </a:solidFill>
              </a:rPr>
              <a:t>注意所有投標廠商當下得標情況：本局預計將逐日公告各校得標情形及廠商預計製餐數。</a:t>
            </a:r>
            <a:endParaRPr lang="en-US" altLang="zh-TW" dirty="0" smtClean="0">
              <a:solidFill>
                <a:srgbClr val="FF0000"/>
              </a:solidFill>
            </a:endParaRPr>
          </a:p>
          <a:p>
            <a:pPr lvl="1"/>
            <a:r>
              <a:rPr lang="zh-TW" altLang="en-US" dirty="0" smtClean="0"/>
              <a:t>大廠就是好</a:t>
            </a:r>
            <a:r>
              <a:rPr lang="en-US" altLang="zh-TW" dirty="0" smtClean="0"/>
              <a:t>?</a:t>
            </a:r>
            <a:r>
              <a:rPr lang="zh-TW" altLang="en-US" dirty="0" smtClean="0"/>
              <a:t>小廠就是鳥</a:t>
            </a:r>
            <a:r>
              <a:rPr lang="en-US" altLang="zh-TW" dirty="0" smtClean="0"/>
              <a:t>?</a:t>
            </a:r>
            <a:r>
              <a:rPr lang="zh-TW" altLang="en-US" dirty="0" smtClean="0"/>
              <a:t>不要有錯誤的迷思。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外審委員都是對的嗎</a:t>
            </a:r>
            <a:r>
              <a:rPr lang="en-US" altLang="zh-TW" dirty="0" smtClean="0"/>
              <a:t>?</a:t>
            </a:r>
            <a:r>
              <a:rPr lang="zh-TW" altLang="en-US" dirty="0" smtClean="0"/>
              <a:t>請回到學校脈絡考慮</a:t>
            </a:r>
            <a:r>
              <a:rPr lang="zh-TW" altLang="en-US" dirty="0"/>
              <a:t>。</a:t>
            </a:r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2998438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中央餐廚服務採購應注意事項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 smtClean="0"/>
              <a:t>履約過程應注意事項</a:t>
            </a:r>
            <a:endParaRPr lang="en-US" altLang="zh-TW" sz="2400" dirty="0" smtClean="0"/>
          </a:p>
          <a:p>
            <a:pPr lvl="1"/>
            <a:r>
              <a:rPr lang="zh-TW" altLang="en-US" sz="2000" dirty="0" smtClean="0"/>
              <a:t>核對菜單是否屬實或合乎要求。配合四章一</a:t>
            </a:r>
            <a:r>
              <a:rPr lang="en-US" altLang="zh-TW" sz="2000" dirty="0" smtClean="0"/>
              <a:t>Q</a:t>
            </a:r>
            <a:r>
              <a:rPr lang="zh-TW" altLang="en-US" sz="2000" dirty="0" smtClean="0"/>
              <a:t>政策如有臨時調動菜者，學校可適時同意變更。</a:t>
            </a:r>
            <a:endParaRPr lang="en-US" altLang="zh-TW" sz="2000" dirty="0" smtClean="0"/>
          </a:p>
          <a:p>
            <a:pPr lvl="1"/>
            <a:r>
              <a:rPr lang="zh-TW" altLang="en-US" sz="2000" dirty="0" smtClean="0"/>
              <a:t>學校請勿做出不合理要求，如：老師多一道菜、老師可以選菜、水果不好看就要換等。</a:t>
            </a:r>
            <a:endParaRPr lang="en-US" altLang="zh-TW" sz="2000" dirty="0" smtClean="0"/>
          </a:p>
          <a:p>
            <a:pPr lvl="1"/>
            <a:r>
              <a:rPr lang="zh-TW" altLang="en-US" sz="2000" dirty="0" smtClean="0"/>
              <a:t>午餐秘書只做午餐秘書該做的事，學校應避免額外工作要求。</a:t>
            </a:r>
            <a:endParaRPr lang="en-US" altLang="zh-TW" sz="2000" dirty="0" smtClean="0"/>
          </a:p>
          <a:p>
            <a:pPr lvl="1"/>
            <a:r>
              <a:rPr lang="zh-TW" altLang="en-US" sz="2000" dirty="0" smtClean="0"/>
              <a:t>廠商是否依契約提供健康飲食教育</a:t>
            </a:r>
            <a:r>
              <a:rPr lang="en-US" altLang="zh-TW" sz="2000" dirty="0" smtClean="0"/>
              <a:t>?</a:t>
            </a:r>
            <a:r>
              <a:rPr lang="zh-TW" altLang="en-US" sz="2000" dirty="0" smtClean="0"/>
              <a:t>執行方式應結合學校課程或活動。</a:t>
            </a:r>
            <a:endParaRPr lang="en-US" altLang="zh-TW" sz="2000" dirty="0" smtClean="0"/>
          </a:p>
          <a:p>
            <a:pPr lvl="1"/>
            <a:r>
              <a:rPr lang="zh-TW" altLang="en-US" sz="2000" dirty="0" smtClean="0"/>
              <a:t>確實履行</a:t>
            </a:r>
            <a:r>
              <a:rPr lang="zh-TW" altLang="en-US" sz="2000" dirty="0"/>
              <a:t>監</a:t>
            </a:r>
            <a:r>
              <a:rPr lang="zh-TW" altLang="en-US" sz="2000" dirty="0" smtClean="0"/>
              <a:t>廚事項：提早到廠了解製餐過程、檢視食材外包裝是否具有製造及保存日期、冰庫內的食材開封後有無妥善封存及記錄、廠商自主檢驗文件等。</a:t>
            </a:r>
            <a:endParaRPr lang="en-US" altLang="zh-TW" sz="2000" dirty="0" smtClean="0"/>
          </a:p>
          <a:p>
            <a:pPr lvl="1"/>
            <a:endParaRPr lang="en-US" altLang="zh-TW" sz="2000" dirty="0" smtClean="0"/>
          </a:p>
          <a:p>
            <a:pPr lvl="1"/>
            <a:endParaRPr lang="en-US" altLang="zh-TW" sz="2000" dirty="0" smtClean="0"/>
          </a:p>
        </p:txBody>
      </p:sp>
    </p:spTree>
    <p:extLst>
      <p:ext uri="{BB962C8B-B14F-4D97-AF65-F5344CB8AC3E}">
        <p14:creationId xmlns:p14="http://schemas.microsoft.com/office/powerpoint/2010/main" val="1956575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自立廚房學校食材採購注意事項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TW" altLang="en-US" dirty="0" smtClean="0"/>
              <a:t>過去：生鮮食材都是用上、中、下價*固定費率。</a:t>
            </a:r>
            <a:endParaRPr lang="en-US" altLang="zh-TW" dirty="0" smtClean="0"/>
          </a:p>
          <a:p>
            <a:r>
              <a:rPr lang="zh-TW" altLang="en-US" dirty="0" smtClean="0"/>
              <a:t>現在：必須配合四章一</a:t>
            </a:r>
            <a:r>
              <a:rPr lang="en-US" altLang="zh-TW" dirty="0" smtClean="0"/>
              <a:t>Q</a:t>
            </a:r>
            <a:r>
              <a:rPr lang="zh-TW" altLang="en-US" dirty="0" smtClean="0"/>
              <a:t>政策做出改變：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有機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產銷履歷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CAS</a:t>
            </a:r>
          </a:p>
          <a:p>
            <a:pPr lvl="1"/>
            <a:r>
              <a:rPr lang="zh-TW" altLang="en-US" dirty="0" smtClean="0"/>
              <a:t>吉園圃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Q(</a:t>
            </a:r>
            <a:r>
              <a:rPr lang="zh-TW" altLang="en-US" dirty="0" smtClean="0"/>
              <a:t>生產追溯</a:t>
            </a:r>
            <a:r>
              <a:rPr lang="en-US" altLang="zh-TW" dirty="0" smtClean="0"/>
              <a:t>)</a:t>
            </a:r>
          </a:p>
          <a:p>
            <a:pPr marL="457200" lvl="1" indent="0">
              <a:buNone/>
            </a:pPr>
            <a:r>
              <a:rPr lang="zh-TW" altLang="en-US" dirty="0" smtClean="0"/>
              <a:t>要獨立計價，不可混合計算，避免採購爭議及審計檢討。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017517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自立廚房媒合他校應注意事項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TW" altLang="en-US" dirty="0" smtClean="0"/>
              <a:t>大家都是夥伴關係，不是業主對廠商關係，請釐清。</a:t>
            </a:r>
            <a:endParaRPr lang="en-US" altLang="zh-TW" dirty="0" smtClean="0"/>
          </a:p>
          <a:p>
            <a:r>
              <a:rPr lang="zh-TW" altLang="en-US" dirty="0" smtClean="0"/>
              <a:t>受</a:t>
            </a:r>
            <a:r>
              <a:rPr lang="zh-TW" altLang="en-US" dirty="0"/>
              <a:t>媒</a:t>
            </a:r>
            <a:r>
              <a:rPr lang="zh-TW" altLang="en-US" dirty="0" smtClean="0"/>
              <a:t>合學校應尊重媒合學校之既有狀態及限制。</a:t>
            </a:r>
            <a:endParaRPr lang="en-US" altLang="zh-TW" dirty="0" smtClean="0"/>
          </a:p>
          <a:p>
            <a:r>
              <a:rPr lang="zh-TW" altLang="en-US" dirty="0" smtClean="0"/>
              <a:t>如為勞務委外之自立廚房，受媒合學校不可私下與廠商洽談供應條件，任何改變應透過契約甲方行使。</a:t>
            </a:r>
            <a:endParaRPr lang="en-US" altLang="zh-TW" dirty="0" smtClean="0"/>
          </a:p>
          <a:p>
            <a:r>
              <a:rPr lang="zh-TW" altLang="en-US" dirty="0" smtClean="0"/>
              <a:t>每月餐費應自動繳交至媒合學校。</a:t>
            </a:r>
            <a:endParaRPr lang="en-US" altLang="zh-TW" dirty="0" smtClean="0"/>
          </a:p>
          <a:p>
            <a:r>
              <a:rPr lang="zh-TW" altLang="en-US" dirty="0"/>
              <a:t>媒</a:t>
            </a:r>
            <a:r>
              <a:rPr lang="zh-TW" altLang="en-US" dirty="0" smtClean="0"/>
              <a:t>合午餐不是自立廚房學校義務，皆是為提升所有孩子供餐品質而額外做的工夫。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54706216"/>
      </p:ext>
    </p:extLst>
  </p:cSld>
  <p:clrMapOvr>
    <a:masterClrMapping/>
  </p:clrMapOvr>
</p:sld>
</file>

<file path=ppt/theme/theme1.xml><?xml version="1.0" encoding="utf-8"?>
<a:theme xmlns:a="http://schemas.openxmlformats.org/drawingml/2006/main" name="小水滴">
  <a:themeElements>
    <a:clrScheme name="小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TM04033925[[fn=小水滴]]</Template>
  <TotalTime>37</TotalTime>
  <Words>482</Words>
  <Application>Microsoft Office PowerPoint</Application>
  <PresentationFormat>寬螢幕</PresentationFormat>
  <Paragraphs>36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9" baseType="lpstr">
      <vt:lpstr>Tw Cen MT</vt:lpstr>
      <vt:lpstr>新細明體</vt:lpstr>
      <vt:lpstr>Arial</vt:lpstr>
      <vt:lpstr>小水滴</vt:lpstr>
      <vt:lpstr>學校營養午餐採購研習</vt:lpstr>
      <vt:lpstr>中央餐廚服務採購應注意事項</vt:lpstr>
      <vt:lpstr>中央餐廚服務採購應注意事項</vt:lpstr>
      <vt:lpstr>自立廚房學校食材採購注意事項</vt:lpstr>
      <vt:lpstr>自立廚房媒合他校應注意事項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中央餐廚服務採購研習</dc:title>
  <dc:creator>Jackytree</dc:creator>
  <cp:lastModifiedBy>Jackytree</cp:lastModifiedBy>
  <cp:revision>13</cp:revision>
  <dcterms:created xsi:type="dcterms:W3CDTF">2018-03-27T00:06:50Z</dcterms:created>
  <dcterms:modified xsi:type="dcterms:W3CDTF">2018-03-27T00:44:00Z</dcterms:modified>
</cp:coreProperties>
</file>