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54"/>
  </p:notesMasterIdLst>
  <p:handoutMasterIdLst>
    <p:handoutMasterId r:id="rId55"/>
  </p:handoutMasterIdLst>
  <p:sldIdLst>
    <p:sldId id="265" r:id="rId2"/>
    <p:sldId id="858" r:id="rId3"/>
    <p:sldId id="862" r:id="rId4"/>
    <p:sldId id="863" r:id="rId5"/>
    <p:sldId id="864" r:id="rId6"/>
    <p:sldId id="865" r:id="rId7"/>
    <p:sldId id="866" r:id="rId8"/>
    <p:sldId id="867" r:id="rId9"/>
    <p:sldId id="850" r:id="rId10"/>
    <p:sldId id="852" r:id="rId11"/>
    <p:sldId id="840" r:id="rId12"/>
    <p:sldId id="835" r:id="rId13"/>
    <p:sldId id="839" r:id="rId14"/>
    <p:sldId id="855" r:id="rId15"/>
    <p:sldId id="668" r:id="rId16"/>
    <p:sldId id="825" r:id="rId17"/>
    <p:sldId id="814" r:id="rId18"/>
    <p:sldId id="666" r:id="rId19"/>
    <p:sldId id="827" r:id="rId20"/>
    <p:sldId id="669" r:id="rId21"/>
    <p:sldId id="670" r:id="rId22"/>
    <p:sldId id="829" r:id="rId23"/>
    <p:sldId id="671" r:id="rId24"/>
    <p:sldId id="828" r:id="rId25"/>
    <p:sldId id="713" r:id="rId26"/>
    <p:sldId id="830" r:id="rId27"/>
    <p:sldId id="831" r:id="rId28"/>
    <p:sldId id="832" r:id="rId29"/>
    <p:sldId id="841" r:id="rId30"/>
    <p:sldId id="837" r:id="rId31"/>
    <p:sldId id="844" r:id="rId32"/>
    <p:sldId id="856" r:id="rId33"/>
    <p:sldId id="857" r:id="rId34"/>
    <p:sldId id="868" r:id="rId35"/>
    <p:sldId id="869" r:id="rId36"/>
    <p:sldId id="870" r:id="rId37"/>
    <p:sldId id="871" r:id="rId38"/>
    <p:sldId id="872" r:id="rId39"/>
    <p:sldId id="873" r:id="rId40"/>
    <p:sldId id="874" r:id="rId41"/>
    <p:sldId id="875" r:id="rId42"/>
    <p:sldId id="876" r:id="rId43"/>
    <p:sldId id="877" r:id="rId44"/>
    <p:sldId id="878" r:id="rId45"/>
    <p:sldId id="879" r:id="rId46"/>
    <p:sldId id="880" r:id="rId47"/>
    <p:sldId id="859" r:id="rId48"/>
    <p:sldId id="860" r:id="rId49"/>
    <p:sldId id="861" r:id="rId50"/>
    <p:sldId id="842" r:id="rId51"/>
    <p:sldId id="843" r:id="rId52"/>
    <p:sldId id="757" r:id="rId53"/>
  </p:sldIdLst>
  <p:sldSz cx="16562388" cy="12601575"/>
  <p:notesSz cx="6797675" cy="98742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879205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175841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2637617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351682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4396025" algn="l" defTabSz="175841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5275232" algn="l" defTabSz="175841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6154437" algn="l" defTabSz="175841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7033642" algn="l" defTabSz="175841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6666"/>
    <a:srgbClr val="FF5050"/>
    <a:srgbClr val="008080"/>
    <a:srgbClr val="CC3300"/>
    <a:srgbClr val="FF6600"/>
    <a:srgbClr val="006699"/>
    <a:srgbClr val="B5CA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C4B1156A-380E-4F78-BDF5-A606A8083BF9}" styleName="中等深淺樣式 4 - 輔色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29" autoAdjust="0"/>
    <p:restoredTop sz="97413" autoAdjust="0"/>
  </p:normalViewPr>
  <p:slideViewPr>
    <p:cSldViewPr>
      <p:cViewPr varScale="1">
        <p:scale>
          <a:sx n="59" d="100"/>
          <a:sy n="59" d="100"/>
        </p:scale>
        <p:origin x="-1296" y="-72"/>
      </p:cViewPr>
      <p:guideLst>
        <p:guide orient="horz" pos="3969"/>
        <p:guide pos="521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4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2DB521-009E-4F09-8D09-D6CFF427138F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696F68D-6438-4813-844B-6CB1246491D9}">
      <dgm:prSet phldrT="[文字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雇主不得因勞工申訴而有</a:t>
          </a:r>
          <a:r>
            <a:rPr lang="zh-TW" altLang="zh-TW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不利處分</a:t>
          </a:r>
          <a:endParaRPr lang="zh-TW" altLang="en-US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gm:t>
    </dgm:pt>
    <dgm:pt modelId="{D2E5F959-8FDB-4BCE-9779-901B727624F9}" type="parTrans" cxnId="{18D197E6-8B2E-43A5-906A-6F5C78D1DFBD}">
      <dgm:prSet/>
      <dgm:spPr/>
      <dgm:t>
        <a:bodyPr/>
        <a:lstStyle/>
        <a:p>
          <a:endParaRPr lang="zh-TW" altLang="en-US"/>
        </a:p>
      </dgm:t>
    </dgm:pt>
    <dgm:pt modelId="{5C79DB87-34F1-4600-9DD1-CE652449CAD4}" type="sibTrans" cxnId="{18D197E6-8B2E-43A5-906A-6F5C78D1DFBD}">
      <dgm:prSet/>
      <dgm:spPr/>
      <dgm:t>
        <a:bodyPr/>
        <a:lstStyle/>
        <a:p>
          <a:endParaRPr lang="zh-TW" altLang="en-US"/>
        </a:p>
      </dgm:t>
    </dgm:pt>
    <dgm:pt modelId="{6C14C5A8-CC90-488C-ACDF-DA3BDD8F32BE}">
      <dgm:prSet phldrT="[文字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zh-TW" sz="2000" b="1" u="none" dirty="0" smtClean="0">
              <a:latin typeface="Noto Sans CJK TC Bold" pitchFamily="34" charset="-120"/>
              <a:ea typeface="Noto Sans CJK TC Bold" pitchFamily="34" charset="-120"/>
            </a:rPr>
            <a:t>解僱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降調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減薪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損害其依法令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契約或習慣上所應享有之權益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、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其他不利之處分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32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無效</a:t>
          </a:r>
          <a:endParaRPr lang="zh-TW" altLang="en-US" sz="2000" u="none" dirty="0">
            <a:solidFill>
              <a:srgbClr val="C00000"/>
            </a:solidFill>
            <a:latin typeface="Noto Sans CJK TC Bold" pitchFamily="34" charset="-120"/>
            <a:ea typeface="Noto Sans CJK TC Bold" pitchFamily="34" charset="-120"/>
          </a:endParaRPr>
        </a:p>
      </dgm:t>
    </dgm:pt>
    <dgm:pt modelId="{9CCD5373-7E91-4E7A-9E84-E0DB1B371647}" type="parTrans" cxnId="{C8D1DF5B-ECFA-4F33-BEB5-1DF3D80303E9}">
      <dgm:prSet/>
      <dgm:spPr/>
      <dgm:t>
        <a:bodyPr/>
        <a:lstStyle/>
        <a:p>
          <a:endParaRPr lang="zh-TW" altLang="en-US"/>
        </a:p>
      </dgm:t>
    </dgm:pt>
    <dgm:pt modelId="{C8D5A276-FF72-4495-B7B0-EABC09D7187A}" type="sibTrans" cxnId="{C8D1DF5B-ECFA-4F33-BEB5-1DF3D80303E9}">
      <dgm:prSet/>
      <dgm:spPr/>
      <dgm:t>
        <a:bodyPr/>
        <a:lstStyle/>
        <a:p>
          <a:endParaRPr lang="zh-TW" altLang="en-US"/>
        </a:p>
      </dgm:t>
    </dgm:pt>
    <dgm:pt modelId="{A0D97BED-683A-46A9-A324-A62585D28473}">
      <dgm:prSet phldrT="[文字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ts val="2800"/>
            </a:lnSpc>
          </a:pPr>
          <a:r>
            <a:rPr lang="zh-TW" altLang="en-US" sz="2800" dirty="0" smtClean="0">
              <a:latin typeface="Noto Sans CJK TC Bold" pitchFamily="34" charset="-120"/>
              <a:ea typeface="Noto Sans CJK TC Bold" pitchFamily="34" charset="-120"/>
            </a:rPr>
            <a:t>主管機關</a:t>
          </a:r>
          <a:endParaRPr lang="en-US" altLang="zh-TW" sz="2800" dirty="0" smtClean="0">
            <a:latin typeface="Noto Sans CJK TC Bold" pitchFamily="34" charset="-120"/>
            <a:ea typeface="Noto Sans CJK TC Bold" pitchFamily="34" charset="-120"/>
          </a:endParaRPr>
        </a:p>
        <a:p>
          <a:pPr>
            <a:lnSpc>
              <a:spcPts val="2800"/>
            </a:lnSpc>
          </a:pPr>
          <a:r>
            <a:rPr lang="zh-TW" alt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處理時間</a:t>
          </a:r>
          <a:endParaRPr lang="zh-TW" altLang="en-US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gm:t>
    </dgm:pt>
    <dgm:pt modelId="{03ADE826-DE4C-4901-904B-498E443504D5}" type="parTrans" cxnId="{06B73155-AF2E-4474-B1AF-C1F5F2477C0C}">
      <dgm:prSet/>
      <dgm:spPr/>
      <dgm:t>
        <a:bodyPr/>
        <a:lstStyle/>
        <a:p>
          <a:endParaRPr lang="zh-TW" altLang="en-US"/>
        </a:p>
      </dgm:t>
    </dgm:pt>
    <dgm:pt modelId="{765FA505-CDAC-4FD5-96E7-E12BE1B5CB14}" type="sibTrans" cxnId="{06B73155-AF2E-4474-B1AF-C1F5F2477C0C}">
      <dgm:prSet/>
      <dgm:spPr/>
      <dgm:t>
        <a:bodyPr/>
        <a:lstStyle/>
        <a:p>
          <a:endParaRPr lang="zh-TW" altLang="en-US"/>
        </a:p>
      </dgm:t>
    </dgm:pt>
    <dgm:pt modelId="{A93BAA67-1FCE-4F0C-862F-6E2118C18D53}">
      <dgm:prSet phldrT="[文字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altLang="zh-TW" sz="36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60</a:t>
          </a:r>
          <a:r>
            <a:rPr lang="zh-TW" altLang="en-US" sz="36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日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內將處理情形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3600" b="1" u="none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書面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通知勞工</a:t>
          </a:r>
          <a:endParaRPr lang="zh-TW" altLang="en-US" sz="2000" u="none" dirty="0">
            <a:latin typeface="Noto Sans CJK TC Bold" pitchFamily="34" charset="-120"/>
            <a:ea typeface="Noto Sans CJK TC Bold" pitchFamily="34" charset="-120"/>
          </a:endParaRPr>
        </a:p>
      </dgm:t>
    </dgm:pt>
    <dgm:pt modelId="{4AA0424E-FA6E-4AA5-9B2C-ACC31C647A2D}" type="parTrans" cxnId="{A8808C72-11D1-49B8-B173-46F6CB7D514E}">
      <dgm:prSet/>
      <dgm:spPr/>
      <dgm:t>
        <a:bodyPr/>
        <a:lstStyle/>
        <a:p>
          <a:endParaRPr lang="zh-TW" altLang="en-US"/>
        </a:p>
      </dgm:t>
    </dgm:pt>
    <dgm:pt modelId="{DD749CB4-E257-497C-B7FE-1E50A696E08A}" type="sibTrans" cxnId="{A8808C72-11D1-49B8-B173-46F6CB7D514E}">
      <dgm:prSet/>
      <dgm:spPr/>
      <dgm:t>
        <a:bodyPr/>
        <a:lstStyle/>
        <a:p>
          <a:endParaRPr lang="zh-TW" altLang="en-US"/>
        </a:p>
      </dgm:t>
    </dgm:pt>
    <dgm:pt modelId="{F2C562B4-E533-4620-9895-7295AD7EACD2}">
      <dgm:prSet phldrT="[文字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rPr>
            <a:t>保密原則</a:t>
          </a:r>
          <a:endParaRPr lang="zh-TW" altLang="en-US" sz="28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Noto Sans CJK TC Bold" pitchFamily="34" charset="-120"/>
            <a:ea typeface="Noto Sans CJK TC Bold" pitchFamily="34" charset="-120"/>
          </a:endParaRPr>
        </a:p>
      </dgm:t>
    </dgm:pt>
    <dgm:pt modelId="{EC94372E-7E8F-405F-8E21-5AE7721CD34B}" type="parTrans" cxnId="{1D8C2E3D-5240-41D8-9026-60A170DD5598}">
      <dgm:prSet/>
      <dgm:spPr/>
      <dgm:t>
        <a:bodyPr/>
        <a:lstStyle/>
        <a:p>
          <a:endParaRPr lang="zh-TW" altLang="en-US"/>
        </a:p>
      </dgm:t>
    </dgm:pt>
    <dgm:pt modelId="{CEC81C79-ED7C-4087-8F19-DC420E97E6CE}" type="sibTrans" cxnId="{1D8C2E3D-5240-41D8-9026-60A170DD5598}">
      <dgm:prSet/>
      <dgm:spPr/>
      <dgm:t>
        <a:bodyPr/>
        <a:lstStyle/>
        <a:p>
          <a:endParaRPr lang="zh-TW" altLang="en-US"/>
        </a:p>
      </dgm:t>
    </dgm:pt>
    <dgm:pt modelId="{71C7761C-97F5-47A5-9F32-B6484B207768}">
      <dgm:prSet phldrT="[文字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嚴守秘密</a:t>
          </a:r>
          <a:r>
            <a:rPr lang="zh-TW" altLang="en-US" sz="2000" u="none" dirty="0" smtClean="0">
              <a:latin typeface="Noto Sans CJK TC Bold" pitchFamily="34" charset="-120"/>
              <a:ea typeface="Noto Sans CJK TC Bold" pitchFamily="34" charset="-120"/>
            </a:rPr>
            <a:t>，</a:t>
          </a:r>
          <a:r>
            <a:rPr lang="zh-TW" altLang="zh-TW" sz="2000" u="none" dirty="0" smtClean="0">
              <a:latin typeface="Noto Sans CJK TC Bold" pitchFamily="34" charset="-120"/>
              <a:ea typeface="Noto Sans CJK TC Bold" pitchFamily="34" charset="-120"/>
            </a:rPr>
            <a:t>不得洩漏足以識別其身分之資訊</a:t>
          </a:r>
          <a:endParaRPr lang="zh-TW" altLang="en-US" sz="2000" u="none" dirty="0" smtClean="0">
            <a:latin typeface="Noto Sans CJK TC Bold" pitchFamily="34" charset="-120"/>
            <a:ea typeface="Noto Sans CJK TC Bold" pitchFamily="34" charset="-120"/>
          </a:endParaRPr>
        </a:p>
      </dgm:t>
    </dgm:pt>
    <dgm:pt modelId="{97269328-7E5B-47C5-AC09-3E12BD2C3CDE}" type="parTrans" cxnId="{D6594F19-BCE5-47D7-B4DE-A0BD8B477EA3}">
      <dgm:prSet/>
      <dgm:spPr/>
      <dgm:t>
        <a:bodyPr/>
        <a:lstStyle/>
        <a:p>
          <a:endParaRPr lang="zh-TW" altLang="en-US"/>
        </a:p>
      </dgm:t>
    </dgm:pt>
    <dgm:pt modelId="{7482136A-16F3-4D55-8803-D8D9B00C33F5}" type="sibTrans" cxnId="{D6594F19-BCE5-47D7-B4DE-A0BD8B477EA3}">
      <dgm:prSet/>
      <dgm:spPr/>
      <dgm:t>
        <a:bodyPr/>
        <a:lstStyle/>
        <a:p>
          <a:endParaRPr lang="zh-TW" altLang="en-US"/>
        </a:p>
      </dgm:t>
    </dgm:pt>
    <dgm:pt modelId="{ED988DB4-FCDC-4579-970D-B01647A320AF}" type="pres">
      <dgm:prSet presAssocID="{502DB521-009E-4F09-8D09-D6CFF427138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FE1BFA7-09FC-46EC-9021-EAF3E00FB1E9}" type="pres">
      <dgm:prSet presAssocID="{1696F68D-6438-4813-844B-6CB1246491D9}" presName="linNode" presStyleCnt="0"/>
      <dgm:spPr/>
    </dgm:pt>
    <dgm:pt modelId="{D7D842A4-054E-4C75-910C-62F7813FB2B9}" type="pres">
      <dgm:prSet presAssocID="{1696F68D-6438-4813-844B-6CB1246491D9}" presName="parentText" presStyleLbl="node1" presStyleIdx="0" presStyleCnt="3" custScaleX="6988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984723-1BC8-43D8-B9F1-7064E110ED28}" type="pres">
      <dgm:prSet presAssocID="{1696F68D-6438-4813-844B-6CB1246491D9}" presName="descendantText" presStyleLbl="alignAccFollowNode1" presStyleIdx="0" presStyleCnt="3" custScaleX="11455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033E4B-E973-42A8-A286-61F53B1A663F}" type="pres">
      <dgm:prSet presAssocID="{5C79DB87-34F1-4600-9DD1-CE652449CAD4}" presName="sp" presStyleCnt="0"/>
      <dgm:spPr/>
    </dgm:pt>
    <dgm:pt modelId="{3CDB9BFC-2D16-4947-A48C-38E8FA5DA04B}" type="pres">
      <dgm:prSet presAssocID="{A0D97BED-683A-46A9-A324-A62585D28473}" presName="linNode" presStyleCnt="0"/>
      <dgm:spPr/>
    </dgm:pt>
    <dgm:pt modelId="{8BA14053-E0B6-4E63-8A52-5E72BF5E90C8}" type="pres">
      <dgm:prSet presAssocID="{A0D97BED-683A-46A9-A324-A62585D28473}" presName="parentText" presStyleLbl="node1" presStyleIdx="1" presStyleCnt="3" custScaleX="6988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2CFB595-8D70-4031-A027-5DCE1CF73571}" type="pres">
      <dgm:prSet presAssocID="{A0D97BED-683A-46A9-A324-A62585D28473}" presName="descendantText" presStyleLbl="alignAccFollowNode1" presStyleIdx="1" presStyleCnt="3" custScaleX="1117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D71181-903B-4469-A8E0-F60C38E9626A}" type="pres">
      <dgm:prSet presAssocID="{765FA505-CDAC-4FD5-96E7-E12BE1B5CB14}" presName="sp" presStyleCnt="0"/>
      <dgm:spPr/>
    </dgm:pt>
    <dgm:pt modelId="{3F72561D-718D-49D4-B86B-943459AA0BCE}" type="pres">
      <dgm:prSet presAssocID="{F2C562B4-E533-4620-9895-7295AD7EACD2}" presName="linNode" presStyleCnt="0"/>
      <dgm:spPr/>
    </dgm:pt>
    <dgm:pt modelId="{584FED77-A55C-4860-AB2F-07287E12E03F}" type="pres">
      <dgm:prSet presAssocID="{F2C562B4-E533-4620-9895-7295AD7EACD2}" presName="parentText" presStyleLbl="node1" presStyleIdx="2" presStyleCnt="3" custScaleX="69881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B92BEF-6AEF-46FC-987C-0D147F65BF60}" type="pres">
      <dgm:prSet presAssocID="{F2C562B4-E533-4620-9895-7295AD7EACD2}" presName="descendantText" presStyleLbl="alignAccFollowNode1" presStyleIdx="2" presStyleCnt="3" custScaleX="1117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D3FDFFA-1675-4578-BF4B-4F2F113AEBE6}" type="presOf" srcId="{A93BAA67-1FCE-4F0C-862F-6E2118C18D53}" destId="{42CFB595-8D70-4031-A027-5DCE1CF73571}" srcOrd="0" destOrd="0" presId="urn:microsoft.com/office/officeart/2005/8/layout/vList5"/>
    <dgm:cxn modelId="{88FB201C-E1B9-43FA-9212-E1B027319649}" type="presOf" srcId="{502DB521-009E-4F09-8D09-D6CFF427138F}" destId="{ED988DB4-FCDC-4579-970D-B01647A320AF}" srcOrd="0" destOrd="0" presId="urn:microsoft.com/office/officeart/2005/8/layout/vList5"/>
    <dgm:cxn modelId="{43B64601-8DA5-4F3B-B867-D83835D993A3}" type="presOf" srcId="{F2C562B4-E533-4620-9895-7295AD7EACD2}" destId="{584FED77-A55C-4860-AB2F-07287E12E03F}" srcOrd="0" destOrd="0" presId="urn:microsoft.com/office/officeart/2005/8/layout/vList5"/>
    <dgm:cxn modelId="{18D197E6-8B2E-43A5-906A-6F5C78D1DFBD}" srcId="{502DB521-009E-4F09-8D09-D6CFF427138F}" destId="{1696F68D-6438-4813-844B-6CB1246491D9}" srcOrd="0" destOrd="0" parTransId="{D2E5F959-8FDB-4BCE-9779-901B727624F9}" sibTransId="{5C79DB87-34F1-4600-9DD1-CE652449CAD4}"/>
    <dgm:cxn modelId="{D6594F19-BCE5-47D7-B4DE-A0BD8B477EA3}" srcId="{F2C562B4-E533-4620-9895-7295AD7EACD2}" destId="{71C7761C-97F5-47A5-9F32-B6484B207768}" srcOrd="0" destOrd="0" parTransId="{97269328-7E5B-47C5-AC09-3E12BD2C3CDE}" sibTransId="{7482136A-16F3-4D55-8803-D8D9B00C33F5}"/>
    <dgm:cxn modelId="{7586A1E0-F9D7-4618-94E3-AF0C745C5D01}" type="presOf" srcId="{A0D97BED-683A-46A9-A324-A62585D28473}" destId="{8BA14053-E0B6-4E63-8A52-5E72BF5E90C8}" srcOrd="0" destOrd="0" presId="urn:microsoft.com/office/officeart/2005/8/layout/vList5"/>
    <dgm:cxn modelId="{06B73155-AF2E-4474-B1AF-C1F5F2477C0C}" srcId="{502DB521-009E-4F09-8D09-D6CFF427138F}" destId="{A0D97BED-683A-46A9-A324-A62585D28473}" srcOrd="1" destOrd="0" parTransId="{03ADE826-DE4C-4901-904B-498E443504D5}" sibTransId="{765FA505-CDAC-4FD5-96E7-E12BE1B5CB14}"/>
    <dgm:cxn modelId="{0728AC34-C745-4EB1-A577-C65FDADFC8CB}" type="presOf" srcId="{6C14C5A8-CC90-488C-ACDF-DA3BDD8F32BE}" destId="{FA984723-1BC8-43D8-B9F1-7064E110ED28}" srcOrd="0" destOrd="0" presId="urn:microsoft.com/office/officeart/2005/8/layout/vList5"/>
    <dgm:cxn modelId="{EE3E49F0-7BA1-4984-88B2-5C98A7B26801}" type="presOf" srcId="{71C7761C-97F5-47A5-9F32-B6484B207768}" destId="{55B92BEF-6AEF-46FC-987C-0D147F65BF60}" srcOrd="0" destOrd="0" presId="urn:microsoft.com/office/officeart/2005/8/layout/vList5"/>
    <dgm:cxn modelId="{A8808C72-11D1-49B8-B173-46F6CB7D514E}" srcId="{A0D97BED-683A-46A9-A324-A62585D28473}" destId="{A93BAA67-1FCE-4F0C-862F-6E2118C18D53}" srcOrd="0" destOrd="0" parTransId="{4AA0424E-FA6E-4AA5-9B2C-ACC31C647A2D}" sibTransId="{DD749CB4-E257-497C-B7FE-1E50A696E08A}"/>
    <dgm:cxn modelId="{1D8C2E3D-5240-41D8-9026-60A170DD5598}" srcId="{502DB521-009E-4F09-8D09-D6CFF427138F}" destId="{F2C562B4-E533-4620-9895-7295AD7EACD2}" srcOrd="2" destOrd="0" parTransId="{EC94372E-7E8F-405F-8E21-5AE7721CD34B}" sibTransId="{CEC81C79-ED7C-4087-8F19-DC420E97E6CE}"/>
    <dgm:cxn modelId="{F7353D4D-F689-4002-A2BB-3AF11D05C0FD}" type="presOf" srcId="{1696F68D-6438-4813-844B-6CB1246491D9}" destId="{D7D842A4-054E-4C75-910C-62F7813FB2B9}" srcOrd="0" destOrd="0" presId="urn:microsoft.com/office/officeart/2005/8/layout/vList5"/>
    <dgm:cxn modelId="{C8D1DF5B-ECFA-4F33-BEB5-1DF3D80303E9}" srcId="{1696F68D-6438-4813-844B-6CB1246491D9}" destId="{6C14C5A8-CC90-488C-ACDF-DA3BDD8F32BE}" srcOrd="0" destOrd="0" parTransId="{9CCD5373-7E91-4E7A-9E84-E0DB1B371647}" sibTransId="{C8D5A276-FF72-4495-B7B0-EABC09D7187A}"/>
    <dgm:cxn modelId="{5FE23FB0-D89A-496A-8944-FBC57E1B7F9F}" type="presParOf" srcId="{ED988DB4-FCDC-4579-970D-B01647A320AF}" destId="{2FE1BFA7-09FC-46EC-9021-EAF3E00FB1E9}" srcOrd="0" destOrd="0" presId="urn:microsoft.com/office/officeart/2005/8/layout/vList5"/>
    <dgm:cxn modelId="{091FEE1E-C885-406D-A41B-2F26D2E59439}" type="presParOf" srcId="{2FE1BFA7-09FC-46EC-9021-EAF3E00FB1E9}" destId="{D7D842A4-054E-4C75-910C-62F7813FB2B9}" srcOrd="0" destOrd="0" presId="urn:microsoft.com/office/officeart/2005/8/layout/vList5"/>
    <dgm:cxn modelId="{85491BAD-7FBD-4C79-A16F-34C154008ED7}" type="presParOf" srcId="{2FE1BFA7-09FC-46EC-9021-EAF3E00FB1E9}" destId="{FA984723-1BC8-43D8-B9F1-7064E110ED28}" srcOrd="1" destOrd="0" presId="urn:microsoft.com/office/officeart/2005/8/layout/vList5"/>
    <dgm:cxn modelId="{82EEBFA6-63FE-4A18-87C8-6D05D21A2A5A}" type="presParOf" srcId="{ED988DB4-FCDC-4579-970D-B01647A320AF}" destId="{50033E4B-E973-42A8-A286-61F53B1A663F}" srcOrd="1" destOrd="0" presId="urn:microsoft.com/office/officeart/2005/8/layout/vList5"/>
    <dgm:cxn modelId="{2A8539FF-4F56-4275-831A-4CC97D7BA38E}" type="presParOf" srcId="{ED988DB4-FCDC-4579-970D-B01647A320AF}" destId="{3CDB9BFC-2D16-4947-A48C-38E8FA5DA04B}" srcOrd="2" destOrd="0" presId="urn:microsoft.com/office/officeart/2005/8/layout/vList5"/>
    <dgm:cxn modelId="{305EDFDD-179B-43D6-A09A-61B90A3A5EA7}" type="presParOf" srcId="{3CDB9BFC-2D16-4947-A48C-38E8FA5DA04B}" destId="{8BA14053-E0B6-4E63-8A52-5E72BF5E90C8}" srcOrd="0" destOrd="0" presId="urn:microsoft.com/office/officeart/2005/8/layout/vList5"/>
    <dgm:cxn modelId="{20B3FBC7-C28A-404D-9E4D-DF5A3FDCACBE}" type="presParOf" srcId="{3CDB9BFC-2D16-4947-A48C-38E8FA5DA04B}" destId="{42CFB595-8D70-4031-A027-5DCE1CF73571}" srcOrd="1" destOrd="0" presId="urn:microsoft.com/office/officeart/2005/8/layout/vList5"/>
    <dgm:cxn modelId="{4E2D2691-08FF-4006-8984-4C2EE3863656}" type="presParOf" srcId="{ED988DB4-FCDC-4579-970D-B01647A320AF}" destId="{7CD71181-903B-4469-A8E0-F60C38E9626A}" srcOrd="3" destOrd="0" presId="urn:microsoft.com/office/officeart/2005/8/layout/vList5"/>
    <dgm:cxn modelId="{6539D958-F47C-4BAC-A5E4-8A243FCFABC7}" type="presParOf" srcId="{ED988DB4-FCDC-4579-970D-B01647A320AF}" destId="{3F72561D-718D-49D4-B86B-943459AA0BCE}" srcOrd="4" destOrd="0" presId="urn:microsoft.com/office/officeart/2005/8/layout/vList5"/>
    <dgm:cxn modelId="{8EB46AAF-1082-40EA-8D7A-6EA101054082}" type="presParOf" srcId="{3F72561D-718D-49D4-B86B-943459AA0BCE}" destId="{584FED77-A55C-4860-AB2F-07287E12E03F}" srcOrd="0" destOrd="0" presId="urn:microsoft.com/office/officeart/2005/8/layout/vList5"/>
    <dgm:cxn modelId="{5506661F-59FA-4243-9394-9877EAFBB7B2}" type="presParOf" srcId="{3F72561D-718D-49D4-B86B-943459AA0BCE}" destId="{55B92BEF-6AEF-46FC-987C-0D147F65BF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F6C0F-5339-4734-B06B-11AF4DA09837}" type="datetime1">
              <a:rPr lang="zh-TW" altLang="en-US" smtClean="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2017/3/30</a:t>
            </a:fld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98125-0EA5-4056-9C38-C47DD48EC9D1}" type="slidenum">
              <a:rPr lang="zh-TW" altLang="en-US" smtClean="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‹#›</a:t>
            </a:fld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99129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4E21E9D4-7DF2-4B8D-ABDB-7763A2FCCFE8}" type="datetime1">
              <a:rPr lang="zh-TW" altLang="en-US" smtClean="0"/>
              <a:pPr>
                <a:defRPr/>
              </a:pPr>
              <a:t>2017/3/30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66788" y="741363"/>
            <a:ext cx="486410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dirty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dirty="0" smtClean="0"/>
              <a:t>按一下以編輯母片文字樣式</a:t>
            </a:r>
          </a:p>
          <a:p>
            <a:pPr lvl="1"/>
            <a:r>
              <a:rPr lang="zh-TW" altLang="en-US" noProof="0" dirty="0" smtClean="0"/>
              <a:t>第二層</a:t>
            </a:r>
          </a:p>
          <a:p>
            <a:pPr lvl="2"/>
            <a:r>
              <a:rPr lang="zh-TW" altLang="en-US" noProof="0" dirty="0" smtClean="0"/>
              <a:t>第三層</a:t>
            </a:r>
          </a:p>
          <a:p>
            <a:pPr lvl="3"/>
            <a:r>
              <a:rPr lang="zh-TW" altLang="en-US" noProof="0" dirty="0" smtClean="0"/>
              <a:t>第四層</a:t>
            </a:r>
          </a:p>
          <a:p>
            <a:pPr lvl="4"/>
            <a:r>
              <a:rPr lang="zh-TW" altLang="en-US" noProof="0" dirty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zh-TW" altLang="en-US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40720F9F-D315-4AFA-B31A-4E55815524E4}" type="slidenum">
              <a:rPr lang="zh-TW" altLang="en-US" smtClean="0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3715248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1pPr>
    <a:lvl2pPr marL="879205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2pPr>
    <a:lvl3pPr marL="1758410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3pPr>
    <a:lvl4pPr marL="2637617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4pPr>
    <a:lvl5pPr marL="3516820" algn="l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+mn-lt"/>
        <a:ea typeface="標楷體" panose="03000509000000000000" pitchFamily="65" charset="-120"/>
        <a:cs typeface="+mn-cs"/>
      </a:defRPr>
    </a:lvl5pPr>
    <a:lvl6pPr marL="4396025" algn="l" defTabSz="175841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275232" algn="l" defTabSz="175841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154437" algn="l" defTabSz="175841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033642" algn="l" defTabSz="175841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66788" y="741363"/>
            <a:ext cx="4864100" cy="37020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720F9F-D315-4AFA-B31A-4E55815524E4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66788" y="741363"/>
            <a:ext cx="4864100" cy="370205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6630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6788" y="741363"/>
            <a:ext cx="4864100" cy="3702050"/>
          </a:xfrm>
          <a:ln/>
        </p:spPr>
      </p:sp>
      <p:sp>
        <p:nvSpPr>
          <p:cNvPr id="1146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2181" y="1120142"/>
            <a:ext cx="14078030" cy="784098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153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84360" y="9101138"/>
            <a:ext cx="11593672" cy="2240280"/>
          </a:xfrm>
        </p:spPr>
        <p:txBody>
          <a:bodyPr>
            <a:normAutofit/>
          </a:bodyPr>
          <a:lstStyle>
            <a:lvl1pPr marL="0" indent="0" algn="ctr">
              <a:buNone/>
              <a:defRPr sz="4600">
                <a:solidFill>
                  <a:schemeClr val="tx1">
                    <a:tint val="75000"/>
                  </a:schemeClr>
                </a:solidFill>
              </a:defRPr>
            </a:lvl1pPr>
            <a:lvl2pPr marL="879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7584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637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516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396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2752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154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033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bg>
      <p:bgPr>
        <a:gradFill rotWithShape="1">
          <a:gsLst>
            <a:gs pos="50000">
              <a:schemeClr val="bg1"/>
            </a:gs>
            <a:gs pos="76000">
              <a:schemeClr val="bg1">
                <a:tint val="90000"/>
                <a:shade val="90000"/>
                <a:satMod val="200000"/>
              </a:schemeClr>
            </a:gs>
            <a:gs pos="92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8316" y="2520320"/>
            <a:ext cx="14078030" cy="4603075"/>
          </a:xfrm>
        </p:spPr>
        <p:txBody>
          <a:bodyPr anchor="b"/>
          <a:lstStyle>
            <a:lvl1pPr algn="ctr" defTabSz="175841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91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標楷體" panose="03000509000000000000" pitchFamily="65" charset="-120"/>
                <a:cs typeface="+mj-cs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8316" y="7476359"/>
            <a:ext cx="14078030" cy="2079842"/>
          </a:xfrm>
        </p:spPr>
        <p:txBody>
          <a:bodyPr anchor="t"/>
          <a:lstStyle>
            <a:lvl1pPr marL="0" indent="0" algn="ctr">
              <a:buNone/>
              <a:defRPr sz="3800">
                <a:solidFill>
                  <a:schemeClr val="tx1">
                    <a:tint val="75000"/>
                  </a:schemeClr>
                </a:solidFill>
              </a:defRPr>
            </a:lvl1pPr>
            <a:lvl2pPr marL="879205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2pPr>
            <a:lvl3pPr marL="1758410" indent="0">
              <a:buNone/>
              <a:defRPr sz="3100">
                <a:solidFill>
                  <a:schemeClr val="tx1">
                    <a:tint val="75000"/>
                  </a:schemeClr>
                </a:solidFill>
              </a:defRPr>
            </a:lvl3pPr>
            <a:lvl4pPr marL="2637617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4pPr>
            <a:lvl5pPr marL="351682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5pPr>
            <a:lvl6pPr marL="4396025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6pPr>
            <a:lvl7pPr marL="527523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7pPr>
            <a:lvl8pPr marL="6154437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8pPr>
            <a:lvl9pPr marL="7033642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A050B6-565D-4FEF-A9CF-42D1A85A70FA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7" name="Oval 6"/>
          <p:cNvSpPr/>
          <p:nvPr/>
        </p:nvSpPr>
        <p:spPr>
          <a:xfrm>
            <a:off x="8143174" y="7210901"/>
            <a:ext cx="153546" cy="15576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8505476" y="7210901"/>
            <a:ext cx="153546" cy="15576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782598" y="7210901"/>
            <a:ext cx="153546" cy="15576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9214" y="2940372"/>
            <a:ext cx="7315055" cy="8316457"/>
          </a:xfrm>
        </p:spPr>
        <p:txBody>
          <a:bodyPr/>
          <a:lstStyle>
            <a:lvl1pPr>
              <a:defRPr sz="4600"/>
            </a:lvl1pPr>
            <a:lvl2pPr>
              <a:defRPr sz="3100"/>
            </a:lvl2pPr>
            <a:lvl3pPr>
              <a:defRPr sz="3100"/>
            </a:lvl3pPr>
            <a:lvl4pPr>
              <a:defRPr sz="3100"/>
            </a:lvl4pPr>
            <a:lvl5pPr>
              <a:defRPr sz="3100"/>
            </a:lvl5pPr>
            <a:lvl6pPr>
              <a:defRPr sz="3100"/>
            </a:lvl6pPr>
            <a:lvl7pPr>
              <a:defRPr sz="3100"/>
            </a:lvl7pPr>
            <a:lvl8pPr>
              <a:defRPr sz="3100"/>
            </a:lvl8pPr>
            <a:lvl9pPr>
              <a:defRPr sz="31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3AF9BA-6E34-49DB-ADC3-43CEED876CB2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62496" y="2940367"/>
            <a:ext cx="7320575" cy="83170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8121" y="2940368"/>
            <a:ext cx="7317931" cy="1120140"/>
          </a:xfrm>
        </p:spPr>
        <p:txBody>
          <a:bodyPr anchor="b">
            <a:noAutofit/>
          </a:bodyPr>
          <a:lstStyle>
            <a:lvl1pPr marL="0" indent="0" algn="ctr">
              <a:buNone/>
              <a:defRPr sz="4600" b="0"/>
            </a:lvl1pPr>
            <a:lvl2pPr marL="879205" indent="0">
              <a:buNone/>
              <a:defRPr sz="3800" b="1"/>
            </a:lvl2pPr>
            <a:lvl3pPr marL="1758410" indent="0">
              <a:buNone/>
              <a:defRPr sz="3500" b="1"/>
            </a:lvl3pPr>
            <a:lvl4pPr marL="2637617" indent="0">
              <a:buNone/>
              <a:defRPr sz="3100" b="1"/>
            </a:lvl4pPr>
            <a:lvl5pPr marL="3516820" indent="0">
              <a:buNone/>
              <a:defRPr sz="3100" b="1"/>
            </a:lvl5pPr>
            <a:lvl6pPr marL="4396025" indent="0">
              <a:buNone/>
              <a:defRPr sz="3100" b="1"/>
            </a:lvl6pPr>
            <a:lvl7pPr marL="5275232" indent="0">
              <a:buNone/>
              <a:defRPr sz="3100" b="1"/>
            </a:lvl7pPr>
            <a:lvl8pPr marL="6154437" indent="0">
              <a:buNone/>
              <a:defRPr sz="3100" b="1"/>
            </a:lvl8pPr>
            <a:lvl9pPr marL="7033642" indent="0">
              <a:buNone/>
              <a:defRPr sz="3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419216" y="2940368"/>
            <a:ext cx="7320806" cy="1120140"/>
          </a:xfrm>
        </p:spPr>
        <p:txBody>
          <a:bodyPr anchor="b">
            <a:noAutofit/>
          </a:bodyPr>
          <a:lstStyle>
            <a:lvl1pPr marL="0" indent="0" algn="ctr">
              <a:buNone/>
              <a:defRPr sz="4600" b="0"/>
            </a:lvl1pPr>
            <a:lvl2pPr marL="879205" indent="0">
              <a:buNone/>
              <a:defRPr sz="3800" b="1"/>
            </a:lvl2pPr>
            <a:lvl3pPr marL="1758410" indent="0">
              <a:buNone/>
              <a:defRPr sz="3500" b="1"/>
            </a:lvl3pPr>
            <a:lvl4pPr marL="2637617" indent="0">
              <a:buNone/>
              <a:defRPr sz="3100" b="1"/>
            </a:lvl4pPr>
            <a:lvl5pPr marL="3516820" indent="0">
              <a:buNone/>
              <a:defRPr sz="3100" b="1"/>
            </a:lvl5pPr>
            <a:lvl6pPr marL="4396025" indent="0">
              <a:buNone/>
              <a:defRPr sz="3100" b="1"/>
            </a:lvl6pPr>
            <a:lvl7pPr marL="5275232" indent="0">
              <a:buNone/>
              <a:defRPr sz="3100" b="1"/>
            </a:lvl7pPr>
            <a:lvl8pPr marL="6154437" indent="0">
              <a:buNone/>
              <a:defRPr sz="3100" b="1"/>
            </a:lvl8pPr>
            <a:lvl9pPr marL="7033642" indent="0">
              <a:buNone/>
              <a:defRPr sz="31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C6AD8C-5940-41FD-AD4B-8D92CDF40FAA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28120" y="4066110"/>
            <a:ext cx="7320575" cy="719129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8463382" y="4066115"/>
            <a:ext cx="7320575" cy="719048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62C8FF-E68A-4231-8BA5-AA45EF1DC484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4961F7-F6F4-41B2-A8E2-958E60A0CA91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9419" y="490063"/>
            <a:ext cx="5448912" cy="3850481"/>
          </a:xfrm>
        </p:spPr>
        <p:txBody>
          <a:bodyPr anchor="b"/>
          <a:lstStyle>
            <a:lvl1pPr algn="ctr">
              <a:lnSpc>
                <a:spcPct val="100000"/>
              </a:lnSpc>
              <a:defRPr sz="55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2564" y="501736"/>
            <a:ext cx="9048931" cy="10755095"/>
          </a:xfrm>
        </p:spPr>
        <p:txBody>
          <a:bodyPr/>
          <a:lstStyle>
            <a:lvl1pPr>
              <a:defRPr sz="6200"/>
            </a:lvl1pPr>
            <a:lvl2pPr>
              <a:defRPr sz="5500"/>
            </a:lvl2pPr>
            <a:lvl3pPr>
              <a:defRPr sz="4600"/>
            </a:lvl3pPr>
            <a:lvl4pPr>
              <a:defRPr sz="3800"/>
            </a:lvl4pPr>
            <a:lvl5pPr>
              <a:defRPr sz="3800"/>
            </a:lvl5pPr>
            <a:lvl6pPr>
              <a:defRPr sz="3800"/>
            </a:lvl6pPr>
            <a:lvl7pPr>
              <a:defRPr sz="3800"/>
            </a:lvl7pPr>
            <a:lvl8pPr>
              <a:defRPr sz="3800"/>
            </a:lvl8pPr>
            <a:lvl9pPr>
              <a:defRPr sz="3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99419" y="4480563"/>
            <a:ext cx="5448912" cy="6776265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3100"/>
            </a:lvl1pPr>
            <a:lvl2pPr marL="879205" indent="0">
              <a:buNone/>
              <a:defRPr sz="2400"/>
            </a:lvl2pPr>
            <a:lvl3pPr marL="1758410" indent="0">
              <a:buNone/>
              <a:defRPr sz="1800"/>
            </a:lvl3pPr>
            <a:lvl4pPr marL="2637617" indent="0">
              <a:buNone/>
              <a:defRPr sz="1600"/>
            </a:lvl4pPr>
            <a:lvl5pPr marL="3516820" indent="0">
              <a:buNone/>
              <a:defRPr sz="1600"/>
            </a:lvl5pPr>
            <a:lvl6pPr marL="4396025" indent="0">
              <a:buNone/>
              <a:defRPr sz="1600"/>
            </a:lvl6pPr>
            <a:lvl7pPr marL="5275232" indent="0">
              <a:buNone/>
              <a:defRPr sz="1600"/>
            </a:lvl7pPr>
            <a:lvl8pPr marL="6154437" indent="0">
              <a:buNone/>
              <a:defRPr sz="1600"/>
            </a:lvl8pPr>
            <a:lvl9pPr marL="7033642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B1F500-80D6-4805-A55B-CD7A8D0731E0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2192" y="420052"/>
            <a:ext cx="10345740" cy="1645206"/>
          </a:xfrm>
        </p:spPr>
        <p:txBody>
          <a:bodyPr anchor="b"/>
          <a:lstStyle>
            <a:lvl1pPr algn="ctr">
              <a:lnSpc>
                <a:spcPct val="100000"/>
              </a:lnSpc>
              <a:defRPr sz="55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31646" y="2100263"/>
            <a:ext cx="10966829" cy="8344168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6200"/>
            </a:lvl1pPr>
            <a:lvl2pPr marL="879205" indent="0">
              <a:buNone/>
              <a:defRPr sz="5500"/>
            </a:lvl2pPr>
            <a:lvl3pPr marL="1758410" indent="0">
              <a:buNone/>
              <a:defRPr sz="4600"/>
            </a:lvl3pPr>
            <a:lvl4pPr marL="2637617" indent="0">
              <a:buNone/>
              <a:defRPr sz="3800"/>
            </a:lvl4pPr>
            <a:lvl5pPr marL="3516820" indent="0">
              <a:buNone/>
              <a:defRPr sz="3800"/>
            </a:lvl5pPr>
            <a:lvl6pPr marL="4396025" indent="0">
              <a:buNone/>
              <a:defRPr sz="3800"/>
            </a:lvl6pPr>
            <a:lvl7pPr marL="5275232" indent="0">
              <a:buNone/>
              <a:defRPr sz="3800"/>
            </a:lvl7pPr>
            <a:lvl8pPr marL="6154437" indent="0">
              <a:buNone/>
              <a:defRPr sz="3800"/>
            </a:lvl8pPr>
            <a:lvl9pPr marL="7033642" indent="0">
              <a:buNone/>
              <a:defRPr sz="38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2192" y="10676336"/>
            <a:ext cx="10345740" cy="980123"/>
          </a:xfrm>
        </p:spPr>
        <p:txBody>
          <a:bodyPr>
            <a:normAutofit/>
          </a:bodyPr>
          <a:lstStyle>
            <a:lvl1pPr marL="0" indent="0" algn="ctr">
              <a:buNone/>
              <a:defRPr sz="3100"/>
            </a:lvl1pPr>
            <a:lvl2pPr marL="879205" indent="0">
              <a:buNone/>
              <a:defRPr sz="2400"/>
            </a:lvl2pPr>
            <a:lvl3pPr marL="1758410" indent="0">
              <a:buNone/>
              <a:defRPr sz="1800"/>
            </a:lvl3pPr>
            <a:lvl4pPr marL="2637617" indent="0">
              <a:buNone/>
              <a:defRPr sz="1600"/>
            </a:lvl4pPr>
            <a:lvl5pPr marL="3516820" indent="0">
              <a:buNone/>
              <a:defRPr sz="1600"/>
            </a:lvl5pPr>
            <a:lvl6pPr marL="4396025" indent="0">
              <a:buNone/>
              <a:defRPr sz="1600"/>
            </a:lvl6pPr>
            <a:lvl7pPr marL="5275232" indent="0">
              <a:buNone/>
              <a:defRPr sz="1600"/>
            </a:lvl7pPr>
            <a:lvl8pPr marL="6154437" indent="0">
              <a:buNone/>
              <a:defRPr sz="1600"/>
            </a:lvl8pPr>
            <a:lvl9pPr marL="7033642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C4C25E-5B23-498B-995F-23DE5AF6B2C1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3F7870-1EC3-4116-A7E6-233674DE4AC7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007731" y="504652"/>
            <a:ext cx="3726537" cy="10752177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8119" y="504652"/>
            <a:ext cx="10903572" cy="1075217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9537F0-D705-4B46-9403-C9982DBEC27B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569332" y="1143478"/>
            <a:ext cx="15449603" cy="9713716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0"/>
          </p:nvPr>
        </p:nvSpPr>
        <p:spPr>
          <a:xfrm>
            <a:off x="500322" y="11776058"/>
            <a:ext cx="5003221" cy="455057"/>
          </a:xfrm>
        </p:spPr>
        <p:txBody>
          <a:bodyPr/>
          <a:lstStyle>
            <a:lvl1pPr>
              <a:defRPr/>
            </a:lvl1pPr>
          </a:lstStyle>
          <a:p>
            <a:endParaRPr lang="de-DE" altLang="zh-TW"/>
          </a:p>
        </p:txBody>
      </p:sp>
    </p:spTree>
    <p:extLst>
      <p:ext uri="{BB962C8B-B14F-4D97-AF65-F5344CB8AC3E}">
        <p14:creationId xmlns:p14="http://schemas.microsoft.com/office/powerpoint/2010/main" val="2291072939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8121" y="0"/>
            <a:ext cx="14906149" cy="2940368"/>
          </a:xfrm>
          <a:prstGeom prst="rect">
            <a:avLst/>
          </a:prstGeom>
        </p:spPr>
        <p:txBody>
          <a:bodyPr vert="horz" lIns="175840" tIns="87921" rIns="175840" bIns="87921" rtlCol="0" anchor="b">
            <a:no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8121" y="2940372"/>
            <a:ext cx="14906149" cy="8316457"/>
          </a:xfrm>
          <a:prstGeom prst="rect">
            <a:avLst/>
          </a:prstGeom>
        </p:spPr>
        <p:txBody>
          <a:bodyPr vert="horz" lIns="175840" tIns="87921" rIns="175840" bIns="87921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525838" y="11679798"/>
            <a:ext cx="3778295" cy="670917"/>
          </a:xfrm>
          <a:prstGeom prst="rect">
            <a:avLst/>
          </a:prstGeom>
        </p:spPr>
        <p:txBody>
          <a:bodyPr vert="horz" lIns="175840" tIns="87921" rIns="87921" bIns="87921" rtlCol="0" anchor="ctr"/>
          <a:lstStyle>
            <a:lvl1pPr algn="r"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93936" y="11679798"/>
            <a:ext cx="5158494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>
            <a:lvl1pPr algn="l"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52752" tIns="87921" rIns="87921" bIns="87921" rtlCol="0" anchor="ctr"/>
          <a:lstStyle>
            <a:lvl1pPr algn="l"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25A050B6-565D-4FEF-A9CF-42D1A85A70FA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  <p:sp>
        <p:nvSpPr>
          <p:cNvPr id="7" name="Oval 6"/>
          <p:cNvSpPr/>
          <p:nvPr/>
        </p:nvSpPr>
        <p:spPr>
          <a:xfrm>
            <a:off x="15319412" y="11942618"/>
            <a:ext cx="153546" cy="15576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marL="0" algn="ctr" defTabSz="1758410" rtl="0" eaLnBrk="1" latinLnBrk="0" hangingPunct="1"/>
            <a:endParaRPr lang="en-US" sz="35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1030837" y="11942618"/>
            <a:ext cx="153546" cy="15576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/>
          </p:cNvGrpSpPr>
          <p:nvPr userDrawn="1"/>
        </p:nvGrpSpPr>
        <p:grpSpPr bwMode="auto">
          <a:xfrm>
            <a:off x="11541919" y="11329749"/>
            <a:ext cx="5020474" cy="1271826"/>
            <a:chOff x="4014" y="3884"/>
            <a:chExt cx="1746" cy="436"/>
          </a:xfrm>
        </p:grpSpPr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4468" y="3884"/>
              <a:ext cx="1292" cy="436"/>
            </a:xfrm>
            <a:prstGeom prst="rect">
              <a:avLst/>
            </a:prstGeom>
            <a:solidFill>
              <a:srgbClr val="0066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014" y="4020"/>
              <a:ext cx="1292" cy="300"/>
            </a:xfrm>
            <a:prstGeom prst="rect">
              <a:avLst/>
            </a:prstGeom>
            <a:solidFill>
              <a:srgbClr val="0066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2" name="Line 7"/>
          <p:cNvSpPr>
            <a:spLocks noChangeShapeType="1"/>
          </p:cNvSpPr>
          <p:nvPr userDrawn="1"/>
        </p:nvSpPr>
        <p:spPr bwMode="auto">
          <a:xfrm>
            <a:off x="715984" y="2068176"/>
            <a:ext cx="15127555" cy="0"/>
          </a:xfrm>
          <a:prstGeom prst="line">
            <a:avLst/>
          </a:prstGeom>
          <a:noFill/>
          <a:ln w="25400">
            <a:solidFill>
              <a:schemeClr val="bg2"/>
            </a:solidFill>
            <a:round/>
            <a:headEnd/>
            <a:tailEnd/>
          </a:ln>
        </p:spPr>
        <p:txBody>
          <a:bodyPr lIns="175840" tIns="87921" rIns="175840" bIns="87921"/>
          <a:lstStyle/>
          <a:p>
            <a:pPr>
              <a:defRPr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92" r:id="rId12"/>
  </p:sldLayoutIdLst>
  <p:hf hdr="0" ftr="0" dt="0"/>
  <p:txStyles>
    <p:titleStyle>
      <a:lvl1pPr algn="ctr" defTabSz="1758410" rtl="0" eaLnBrk="1" latinLnBrk="0" hangingPunct="1">
        <a:lnSpc>
          <a:spcPts val="11154"/>
        </a:lnSpc>
        <a:spcBef>
          <a:spcPct val="0"/>
        </a:spcBef>
        <a:buNone/>
        <a:defRPr sz="10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標楷體" panose="03000509000000000000" pitchFamily="65" charset="-120"/>
          <a:cs typeface="+mj-cs"/>
        </a:defRPr>
      </a:lvl1pPr>
    </p:titleStyle>
    <p:bodyStyle>
      <a:lvl1pPr marL="659404" indent="-659404" algn="l" defTabSz="1758410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>
              <a:lumMod val="50000"/>
              <a:lumOff val="50000"/>
            </a:schemeClr>
          </a:solidFill>
          <a:latin typeface="+mj-lt"/>
          <a:ea typeface="標楷體" panose="03000509000000000000" pitchFamily="65" charset="-120"/>
          <a:cs typeface="+mn-cs"/>
        </a:defRPr>
      </a:lvl1pPr>
      <a:lvl2pPr marL="1428707" indent="-549504" algn="l" defTabSz="1758410" rtl="0" eaLnBrk="1" latinLnBrk="0" hangingPunct="1">
        <a:spcBef>
          <a:spcPct val="20000"/>
        </a:spcBef>
        <a:buFont typeface="Courier New" pitchFamily="49" charset="0"/>
        <a:buChar char="o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標楷體" panose="03000509000000000000" pitchFamily="65" charset="-120"/>
          <a:cs typeface="+mn-cs"/>
        </a:defRPr>
      </a:lvl2pPr>
      <a:lvl3pPr marL="2198013" indent="-439602" algn="l" defTabSz="1758410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標楷體" panose="03000509000000000000" pitchFamily="65" charset="-120"/>
          <a:cs typeface="+mn-cs"/>
        </a:defRPr>
      </a:lvl3pPr>
      <a:lvl4pPr marL="3077218" indent="-439602" algn="l" defTabSz="1758410" rtl="0" eaLnBrk="1" latinLnBrk="0" hangingPunct="1">
        <a:spcBef>
          <a:spcPct val="20000"/>
        </a:spcBef>
        <a:buFont typeface="Courier New" pitchFamily="49" charset="0"/>
        <a:buChar char="o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標楷體" panose="03000509000000000000" pitchFamily="65" charset="-120"/>
          <a:cs typeface="+mn-cs"/>
        </a:defRPr>
      </a:lvl4pPr>
      <a:lvl5pPr marL="3956423" indent="-439602" algn="l" defTabSz="1758410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標楷體" panose="03000509000000000000" pitchFamily="65" charset="-120"/>
          <a:cs typeface="+mn-cs"/>
        </a:defRPr>
      </a:lvl5pPr>
      <a:lvl6pPr marL="4835630" indent="-439602" algn="l" defTabSz="1758410" rtl="0" eaLnBrk="1" latinLnBrk="0" hangingPunct="1">
        <a:spcBef>
          <a:spcPct val="20000"/>
        </a:spcBef>
        <a:buFont typeface="Courier New" pitchFamily="49" charset="0"/>
        <a:buChar char="o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5714833" indent="-439602" algn="l" defTabSz="1758410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6594038" indent="-439602" algn="l" defTabSz="1758410" rtl="0" eaLnBrk="1" latinLnBrk="0" hangingPunct="1">
        <a:spcBef>
          <a:spcPct val="20000"/>
        </a:spcBef>
        <a:buFont typeface="Courier New" pitchFamily="49" charset="0"/>
        <a:buChar char="o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7473243" indent="-439602" algn="l" defTabSz="1758410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79205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58410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37617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16820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396025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275232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154437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033642" algn="l" defTabSz="1758410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3"/>
          <p:cNvSpPr>
            <a:spLocks noGrp="1"/>
          </p:cNvSpPr>
          <p:nvPr>
            <p:ph type="ctrTitle"/>
          </p:nvPr>
        </p:nvSpPr>
        <p:spPr>
          <a:xfrm>
            <a:off x="1368563" y="5"/>
            <a:ext cx="13876401" cy="3494603"/>
          </a:xfrm>
        </p:spPr>
        <p:txBody>
          <a:bodyPr/>
          <a:lstStyle/>
          <a:p>
            <a:r>
              <a:rPr lang="en-US" altLang="zh-TW" sz="6900" dirty="0" smtClean="0">
                <a:solidFill>
                  <a:schemeClr val="tx1"/>
                </a:solidFill>
                <a:latin typeface="+mj-ea"/>
                <a:ea typeface="+mj-ea"/>
              </a:rPr>
              <a:t>105</a:t>
            </a:r>
            <a:r>
              <a:rPr lang="zh-TW" altLang="en-US" sz="6900" dirty="0" smtClean="0">
                <a:solidFill>
                  <a:schemeClr val="tx1"/>
                </a:solidFill>
                <a:latin typeface="+mj-ea"/>
                <a:ea typeface="+mj-ea"/>
              </a:rPr>
              <a:t>年</a:t>
            </a:r>
            <a:r>
              <a:rPr lang="en-US" altLang="zh-TW" sz="6900" dirty="0" smtClean="0">
                <a:solidFill>
                  <a:schemeClr val="tx1"/>
                </a:solidFill>
                <a:latin typeface="+mj-ea"/>
                <a:ea typeface="+mj-ea"/>
              </a:rPr>
              <a:t>12</a:t>
            </a:r>
            <a:r>
              <a:rPr lang="zh-TW" altLang="en-US" sz="6900" dirty="0" smtClean="0">
                <a:solidFill>
                  <a:schemeClr val="tx1"/>
                </a:solidFill>
                <a:latin typeface="+mj-ea"/>
                <a:ea typeface="+mj-ea"/>
              </a:rPr>
              <a:t>月</a:t>
            </a:r>
            <a:r>
              <a:rPr lang="en-US" altLang="zh-TW" sz="6900" dirty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zh-TW" altLang="en-US" sz="6900" dirty="0" smtClean="0">
                <a:solidFill>
                  <a:schemeClr val="tx1"/>
                </a:solidFill>
                <a:latin typeface="+mj-ea"/>
                <a:ea typeface="+mj-ea"/>
              </a:rPr>
              <a:t>日新</a:t>
            </a:r>
            <a:r>
              <a:rPr lang="zh-TW" altLang="en-US" sz="6900" dirty="0">
                <a:solidFill>
                  <a:schemeClr val="tx1"/>
                </a:solidFill>
                <a:latin typeface="+mj-ea"/>
                <a:ea typeface="+mj-ea"/>
              </a:rPr>
              <a:t>修勞動基準法</a:t>
            </a:r>
            <a:br>
              <a:rPr lang="zh-TW" altLang="en-US" sz="6900" dirty="0">
                <a:solidFill>
                  <a:schemeClr val="tx1"/>
                </a:solidFill>
                <a:latin typeface="+mj-ea"/>
                <a:ea typeface="+mj-ea"/>
              </a:rPr>
            </a:br>
            <a:endParaRPr lang="zh-TW" altLang="en-US" sz="69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5" name="矩形 4"/>
          <p:cNvSpPr/>
          <p:nvPr/>
        </p:nvSpPr>
        <p:spPr>
          <a:xfrm>
            <a:off x="4498815" y="6697734"/>
            <a:ext cx="7570231" cy="3563101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5500" dirty="0" smtClean="0">
                <a:latin typeface="微軟正黑體" pitchFamily="34" charset="-120"/>
                <a:ea typeface="微軟正黑體" pitchFamily="34" charset="-120"/>
              </a:rPr>
              <a:t>講師</a:t>
            </a:r>
            <a:r>
              <a:rPr lang="en-US" altLang="zh-TW" sz="5500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5500" dirty="0">
                <a:latin typeface="微軟正黑體" pitchFamily="34" charset="-120"/>
                <a:ea typeface="微軟正黑體" pitchFamily="34" charset="-120"/>
              </a:rPr>
              <a:t>新北市政府勞工局</a:t>
            </a:r>
          </a:p>
          <a:p>
            <a:r>
              <a:rPr lang="zh-TW" altLang="en-US" sz="5500" dirty="0">
                <a:latin typeface="微軟正黑體" pitchFamily="34" charset="-120"/>
                <a:ea typeface="微軟正黑體" pitchFamily="34" charset="-120"/>
              </a:rPr>
              <a:t>          </a:t>
            </a:r>
            <a:endParaRPr lang="en-US" altLang="zh-TW" sz="55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5500" dirty="0">
                <a:latin typeface="微軟正黑體" pitchFamily="34" charset="-120"/>
                <a:ea typeface="微軟正黑體" pitchFamily="34" charset="-120"/>
              </a:rPr>
              <a:t>           賴彥</a:t>
            </a:r>
            <a:r>
              <a:rPr lang="zh-TW" altLang="en-US" sz="5500" dirty="0" smtClean="0">
                <a:latin typeface="微軟正黑體" pitchFamily="34" charset="-120"/>
                <a:ea typeface="微軟正黑體" pitchFamily="34" charset="-120"/>
              </a:rPr>
              <a:t>亨科長</a:t>
            </a:r>
            <a:endParaRPr lang="en-US" altLang="zh-TW" sz="55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55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5500" dirty="0" smtClean="0">
                <a:latin typeface="微軟正黑體" pitchFamily="34" charset="-120"/>
                <a:ea typeface="微軟正黑體" pitchFamily="34" charset="-120"/>
              </a:rPr>
              <a:t>          </a:t>
            </a:r>
            <a:r>
              <a:rPr lang="en-US" altLang="zh-TW" sz="5500" dirty="0" smtClean="0">
                <a:latin typeface="微軟正黑體" pitchFamily="34" charset="-120"/>
                <a:ea typeface="微軟正黑體" pitchFamily="34" charset="-120"/>
              </a:rPr>
              <a:t>106.4.20</a:t>
            </a:r>
            <a:r>
              <a:rPr lang="en-US" altLang="zh-TW" sz="5500" dirty="0" smtClean="0">
                <a:latin typeface="微軟正黑體" pitchFamily="34" charset="-120"/>
                <a:ea typeface="微軟正黑體" pitchFamily="34" charset="-120"/>
              </a:rPr>
              <a:t>.</a:t>
            </a:r>
            <a:endParaRPr lang="zh-TW" altLang="en-US" sz="55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1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3"/>
          <p:cNvSpPr>
            <a:spLocks noGrp="1"/>
          </p:cNvSpPr>
          <p:nvPr>
            <p:ph type="ctrTitle"/>
          </p:nvPr>
        </p:nvSpPr>
        <p:spPr>
          <a:xfrm>
            <a:off x="846855" y="346626"/>
            <a:ext cx="13876401" cy="1190832"/>
          </a:xfrm>
        </p:spPr>
        <p:txBody>
          <a:bodyPr anchor="t"/>
          <a:lstStyle/>
          <a:p>
            <a:r>
              <a:rPr lang="zh-TW" altLang="en-US" sz="8600" b="1" dirty="0">
                <a:latin typeface="微軟正黑體" pitchFamily="34" charset="-120"/>
                <a:ea typeface="微軟正黑體" pitchFamily="34" charset="-120"/>
              </a:rPr>
              <a:t>修</a:t>
            </a:r>
            <a:r>
              <a:rPr lang="zh-TW" altLang="en-US" sz="8600" b="1" dirty="0" smtClean="0">
                <a:latin typeface="微軟正黑體" pitchFamily="34" charset="-120"/>
                <a:ea typeface="微軟正黑體" pitchFamily="34" charset="-120"/>
              </a:rPr>
              <a:t>法</a:t>
            </a:r>
            <a:r>
              <a:rPr lang="zh-TW" altLang="en-US" sz="8600" b="1" dirty="0">
                <a:latin typeface="微軟正黑體" pitchFamily="34" charset="-120"/>
                <a:ea typeface="微軟正黑體" pitchFamily="34" charset="-120"/>
              </a:rPr>
              <a:t>議題</a:t>
            </a:r>
            <a:r>
              <a:rPr lang="en-US" altLang="zh-TW" sz="8600" b="1" dirty="0">
                <a:latin typeface="標楷體" pitchFamily="65" charset="-120"/>
              </a:rPr>
              <a:t/>
            </a:r>
            <a:br>
              <a:rPr lang="en-US" altLang="zh-TW" sz="8600" b="1" dirty="0">
                <a:latin typeface="標楷體" pitchFamily="65" charset="-120"/>
              </a:rPr>
            </a:br>
            <a:r>
              <a:rPr lang="en-US" altLang="zh-TW" sz="4600" dirty="0"/>
              <a:t/>
            </a:r>
            <a:br>
              <a:rPr lang="en-US" altLang="zh-TW" sz="4600" dirty="0"/>
            </a:br>
            <a:r>
              <a:rPr lang="en-US" altLang="zh-TW" sz="4600" dirty="0"/>
              <a:t/>
            </a:r>
            <a:br>
              <a:rPr lang="en-US" altLang="zh-TW" sz="4600" dirty="0"/>
            </a:br>
            <a:r>
              <a:rPr lang="en-US" altLang="zh-TW" sz="4600" dirty="0"/>
              <a:t/>
            </a:r>
            <a:br>
              <a:rPr lang="en-US" altLang="zh-TW" sz="4600" dirty="0"/>
            </a:br>
            <a:r>
              <a:rPr lang="en-US" altLang="zh-TW" sz="4600" dirty="0"/>
              <a:t/>
            </a:r>
            <a:br>
              <a:rPr lang="en-US" altLang="zh-TW" sz="4600" dirty="0"/>
            </a:br>
            <a:r>
              <a:rPr lang="en-US" altLang="zh-TW" sz="4600" dirty="0"/>
              <a:t/>
            </a:r>
            <a:br>
              <a:rPr lang="en-US" altLang="zh-TW" sz="4600" dirty="0"/>
            </a:br>
            <a:r>
              <a:rPr lang="zh-TW" altLang="en-US" sz="4600" dirty="0"/>
              <a:t/>
            </a:r>
            <a:br>
              <a:rPr lang="zh-TW" altLang="en-US" sz="4600" dirty="0"/>
            </a:br>
            <a:endParaRPr lang="zh-TW" altLang="en-US" sz="4600" dirty="0">
              <a:solidFill>
                <a:schemeClr val="tx1"/>
              </a:solidFill>
              <a:latin typeface="標楷體" panose="03000509000000000000" pitchFamily="65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2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498990" y="2463664"/>
            <a:ext cx="13955688" cy="8641415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一、一例一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休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條、第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30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條之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1)</a:t>
            </a:r>
          </a:p>
          <a:p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二、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休息日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工資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39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en-US" altLang="zh-TW" sz="55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三、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國定假日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(19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天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-&gt;12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天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 (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37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四、特別休假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五、提供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工資各項目計算方式明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細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23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六、輪班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換班休息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時間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34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七、其他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74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申訴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保護、</a:t>
            </a:r>
            <a:endParaRPr lang="en-US" altLang="zh-TW" sz="5500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                第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79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55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5500" b="1" dirty="0">
                <a:latin typeface="微軟正黑體" pitchFamily="34" charset="-120"/>
                <a:ea typeface="微軟正黑體" pitchFamily="34" charset="-120"/>
              </a:rPr>
              <a:t>提高</a:t>
            </a:r>
            <a:r>
              <a:rPr lang="zh-TW" altLang="en-US" sz="5500" b="1" dirty="0" smtClean="0">
                <a:latin typeface="微軟正黑體" pitchFamily="34" charset="-120"/>
                <a:ea typeface="微軟正黑體" pitchFamily="34" charset="-120"/>
              </a:rPr>
              <a:t>罰鍰</a:t>
            </a:r>
            <a:r>
              <a:rPr lang="en-US" altLang="zh-TW" sz="55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sz="55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5500" b="1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55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9487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586006" y="2331347"/>
            <a:ext cx="15363341" cy="9106972"/>
          </a:xfrm>
          <a:prstGeom prst="rect">
            <a:avLst/>
          </a:prstGeom>
          <a:solidFill>
            <a:srgbClr val="E9ECE4"/>
          </a:solidFill>
          <a:ln w="31750">
            <a:solidFill>
              <a:srgbClr val="9CAA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5585" tIns="62792" rIns="125585" bIns="62792"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" name="文字方塊 1"/>
          <p:cNvSpPr txBox="1"/>
          <p:nvPr/>
        </p:nvSpPr>
        <p:spPr>
          <a:xfrm>
            <a:off x="325149" y="214311"/>
            <a:ext cx="15651239" cy="1881049"/>
          </a:xfrm>
          <a:prstGeom prst="rect">
            <a:avLst/>
          </a:prstGeom>
          <a:noFill/>
        </p:spPr>
        <p:txBody>
          <a:bodyPr wrap="square" lIns="125585" tIns="62792" rIns="125585" bIns="62792">
            <a:spAutoFit/>
          </a:bodyPr>
          <a:lstStyle/>
          <a:p>
            <a:pPr algn="ctr">
              <a:buFont typeface="Wingdings" pitchFamily="2" charset="2"/>
              <a:buNone/>
              <a:defRPr/>
            </a:pPr>
            <a:r>
              <a:rPr lang="zh-TW" altLang="en-US" sz="5600" b="1" dirty="0">
                <a:latin typeface="+mj-ea"/>
                <a:ea typeface="+mj-ea"/>
              </a:rPr>
              <a:t>為什麼要一例一休</a:t>
            </a:r>
            <a:endParaRPr lang="en-US" altLang="zh-TW" sz="5600" b="1" dirty="0">
              <a:latin typeface="+mj-ea"/>
              <a:ea typeface="+mj-ea"/>
            </a:endParaRPr>
          </a:p>
          <a:p>
            <a:pPr>
              <a:buFont typeface="Wingdings" pitchFamily="2" charset="2"/>
              <a:buNone/>
              <a:defRPr/>
            </a:pPr>
            <a:r>
              <a:rPr lang="zh-TW" altLang="en-US" sz="5600" dirty="0">
                <a:latin typeface="+mj-ea"/>
                <a:ea typeface="+mj-ea"/>
              </a:rPr>
              <a:t>            只規定單週</a:t>
            </a:r>
            <a:r>
              <a:rPr lang="en-US" altLang="zh-TW" sz="5600" dirty="0">
                <a:latin typeface="+mj-ea"/>
                <a:ea typeface="+mj-ea"/>
              </a:rPr>
              <a:t>40</a:t>
            </a:r>
            <a:r>
              <a:rPr lang="zh-TW" altLang="en-US" sz="5600" dirty="0">
                <a:latin typeface="+mj-ea"/>
                <a:ea typeface="+mj-ea"/>
              </a:rPr>
              <a:t>小時 無法落實週休二日</a:t>
            </a: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1318828" y="2462616"/>
            <a:ext cx="14518782" cy="89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5585" tIns="62792" rIns="125585" bIns="62792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zh-TW" altLang="en-US" sz="4900" dirty="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每週不超過</a:t>
            </a:r>
            <a:r>
              <a:rPr lang="en-US" altLang="zh-TW" sz="4900" dirty="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40</a:t>
            </a:r>
            <a:r>
              <a:rPr lang="zh-TW" altLang="en-US" sz="4900" dirty="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小時正常工時，有些企業會怎麼做</a:t>
            </a:r>
            <a:r>
              <a:rPr lang="en-US" altLang="zh-TW" sz="4900" dirty="0">
                <a:solidFill>
                  <a:srgbClr val="78885C"/>
                </a:solidFill>
                <a:latin typeface="華康超明體" pitchFamily="49" charset="-120"/>
                <a:ea typeface="華康超明體" pitchFamily="49" charset="-120"/>
              </a:rPr>
              <a:t>…</a:t>
            </a:r>
          </a:p>
        </p:txBody>
      </p:sp>
      <p:pic>
        <p:nvPicPr>
          <p:cNvPr id="21510" name="圖片 3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013" y="2515122"/>
            <a:ext cx="891379" cy="773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群組 72"/>
          <p:cNvGrpSpPr>
            <a:grpSpLocks/>
          </p:cNvGrpSpPr>
          <p:nvPr/>
        </p:nvGrpSpPr>
        <p:grpSpPr bwMode="auto">
          <a:xfrm>
            <a:off x="1028821" y="3489409"/>
            <a:ext cx="11484406" cy="2292788"/>
            <a:chOff x="871467" y="2118500"/>
            <a:chExt cx="8043176" cy="1574225"/>
          </a:xfrm>
        </p:grpSpPr>
        <p:sp>
          <p:nvSpPr>
            <p:cNvPr id="10" name="圓角矩形 9"/>
            <p:cNvSpPr/>
            <p:nvPr/>
          </p:nvSpPr>
          <p:spPr>
            <a:xfrm>
              <a:off x="871467" y="2118500"/>
              <a:ext cx="8043176" cy="1574225"/>
            </a:xfrm>
            <a:prstGeom prst="roundRect">
              <a:avLst>
                <a:gd name="adj" fmla="val 8337"/>
              </a:avLst>
            </a:prstGeom>
            <a:solidFill>
              <a:srgbClr val="5D6947"/>
            </a:solidFill>
            <a:ln w="19050">
              <a:solidFill>
                <a:srgbClr val="82936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1" name="圓角化同側角落矩形 10"/>
            <p:cNvSpPr/>
            <p:nvPr/>
          </p:nvSpPr>
          <p:spPr>
            <a:xfrm flipV="1">
              <a:off x="933896" y="2777431"/>
              <a:ext cx="7920333" cy="857212"/>
            </a:xfrm>
            <a:prstGeom prst="round2SameRect">
              <a:avLst>
                <a:gd name="adj1" fmla="val 1217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1118637" y="2847530"/>
              <a:ext cx="564929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企業</a:t>
              </a: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A</a:t>
              </a: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1126378" y="3294159"/>
              <a:ext cx="551457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企業</a:t>
              </a: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B</a:t>
              </a:r>
            </a:p>
          </p:txBody>
        </p:sp>
        <p:sp>
          <p:nvSpPr>
            <p:cNvPr id="21524" name="文字方塊 13"/>
            <p:cNvSpPr txBox="1">
              <a:spLocks noChangeArrowheads="1"/>
            </p:cNvSpPr>
            <p:nvPr/>
          </p:nvSpPr>
          <p:spPr bwMode="auto">
            <a:xfrm>
              <a:off x="2074380" y="2199575"/>
              <a:ext cx="615988" cy="519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1</a:t>
              </a: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067431" y="2861550"/>
              <a:ext cx="656988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2235269" y="3308181"/>
              <a:ext cx="321309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21527" name="文字方塊 16"/>
            <p:cNvSpPr txBox="1">
              <a:spLocks noChangeArrowheads="1"/>
            </p:cNvSpPr>
            <p:nvPr/>
          </p:nvSpPr>
          <p:spPr bwMode="auto">
            <a:xfrm>
              <a:off x="3114981" y="2199575"/>
              <a:ext cx="615988" cy="519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2</a:t>
              </a: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3107570" y="2861550"/>
              <a:ext cx="656988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3276411" y="3308183"/>
              <a:ext cx="321309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21530" name="文字方塊 19"/>
            <p:cNvSpPr txBox="1">
              <a:spLocks noChangeArrowheads="1"/>
            </p:cNvSpPr>
            <p:nvPr/>
          </p:nvSpPr>
          <p:spPr bwMode="auto">
            <a:xfrm>
              <a:off x="4155583" y="2199575"/>
              <a:ext cx="615988" cy="519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3</a:t>
              </a: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4148707" y="2861551"/>
              <a:ext cx="656988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4315539" y="3308182"/>
              <a:ext cx="321309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21533" name="文字方塊 22"/>
            <p:cNvSpPr txBox="1">
              <a:spLocks noChangeArrowheads="1"/>
            </p:cNvSpPr>
            <p:nvPr/>
          </p:nvSpPr>
          <p:spPr bwMode="auto">
            <a:xfrm>
              <a:off x="7277382" y="2199575"/>
              <a:ext cx="615988" cy="519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6</a:t>
              </a:r>
            </a:p>
          </p:txBody>
        </p:sp>
        <p:sp>
          <p:nvSpPr>
            <p:cNvPr id="21534" name="文字方塊 25"/>
            <p:cNvSpPr txBox="1">
              <a:spLocks noChangeArrowheads="1"/>
            </p:cNvSpPr>
            <p:nvPr/>
          </p:nvSpPr>
          <p:spPr bwMode="auto">
            <a:xfrm>
              <a:off x="8149965" y="2199575"/>
              <a:ext cx="615988" cy="519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7</a:t>
              </a: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8326106" y="3286150"/>
              <a:ext cx="290997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休</a:t>
              </a:r>
              <a:endParaRPr lang="en-US" altLang="zh-TW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8326106" y="2839519"/>
              <a:ext cx="290997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zh-TW" altLang="en-US" b="1" dirty="0">
                  <a:solidFill>
                    <a:schemeClr val="accent6">
                      <a:lumMod val="75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休</a:t>
              </a:r>
              <a:endParaRPr lang="en-US" altLang="zh-TW" b="1" dirty="0">
                <a:solidFill>
                  <a:schemeClr val="accent6">
                    <a:lumMod val="75000"/>
                  </a:schemeClr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endParaRPr>
            </a:p>
          </p:txBody>
        </p:sp>
        <p:sp>
          <p:nvSpPr>
            <p:cNvPr id="21537" name="文字方塊 28"/>
            <p:cNvSpPr txBox="1">
              <a:spLocks noChangeArrowheads="1"/>
            </p:cNvSpPr>
            <p:nvPr/>
          </p:nvSpPr>
          <p:spPr bwMode="auto">
            <a:xfrm>
              <a:off x="6236782" y="2199575"/>
              <a:ext cx="615988" cy="519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5</a:t>
              </a: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6397824" y="3308182"/>
              <a:ext cx="321309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6228982" y="2861551"/>
              <a:ext cx="656988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21540" name="文字方塊 31"/>
            <p:cNvSpPr txBox="1">
              <a:spLocks noChangeArrowheads="1"/>
            </p:cNvSpPr>
            <p:nvPr/>
          </p:nvSpPr>
          <p:spPr bwMode="auto">
            <a:xfrm>
              <a:off x="5196180" y="2199575"/>
              <a:ext cx="615988" cy="519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DAY</a:t>
              </a:r>
            </a:p>
            <a:p>
              <a:pPr algn="ctr">
                <a:lnSpc>
                  <a:spcPct val="80000"/>
                </a:lnSpc>
                <a:buFont typeface="Wingdings" pitchFamily="2" charset="2"/>
                <a:buNone/>
              </a:pPr>
              <a:r>
                <a:rPr lang="en-US" altLang="zh-TW" sz="2700" b="1">
                  <a:solidFill>
                    <a:schemeClr val="bg1"/>
                  </a:solidFill>
                  <a:latin typeface="Adobe 繁黑體 Std B"/>
                  <a:ea typeface="Adobe 繁黑體 Std B"/>
                  <a:cs typeface="Adobe 繁黑體 Std B"/>
                </a:rPr>
                <a:t>4</a:t>
              </a:r>
            </a:p>
          </p:txBody>
        </p:sp>
        <p:sp>
          <p:nvSpPr>
            <p:cNvPr id="33" name="文字方塊 32"/>
            <p:cNvSpPr txBox="1"/>
            <p:nvPr/>
          </p:nvSpPr>
          <p:spPr>
            <a:xfrm>
              <a:off x="5356683" y="3308182"/>
              <a:ext cx="321309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7h</a:t>
              </a: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5188846" y="2861551"/>
              <a:ext cx="656988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cxnSp>
          <p:nvCxnSpPr>
            <p:cNvPr id="35" name="直線接點 34"/>
            <p:cNvCxnSpPr/>
            <p:nvPr/>
          </p:nvCxnSpPr>
          <p:spPr>
            <a:xfrm>
              <a:off x="1834070" y="2677289"/>
              <a:ext cx="0" cy="967368"/>
            </a:xfrm>
            <a:prstGeom prst="line">
              <a:avLst/>
            </a:prstGeom>
            <a:ln w="9525">
              <a:solidFill>
                <a:srgbClr val="78885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接點 35"/>
            <p:cNvCxnSpPr>
              <a:stCxn id="11" idx="0"/>
            </p:cNvCxnSpPr>
            <p:nvPr/>
          </p:nvCxnSpPr>
          <p:spPr>
            <a:xfrm flipH="1">
              <a:off x="921813" y="3206036"/>
              <a:ext cx="7932416" cy="2003"/>
            </a:xfrm>
            <a:prstGeom prst="line">
              <a:avLst/>
            </a:prstGeom>
            <a:ln w="28575">
              <a:solidFill>
                <a:srgbClr val="7888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圓角矩形 66"/>
            <p:cNvSpPr/>
            <p:nvPr/>
          </p:nvSpPr>
          <p:spPr>
            <a:xfrm>
              <a:off x="1854209" y="2138528"/>
              <a:ext cx="6262964" cy="1502123"/>
            </a:xfrm>
            <a:prstGeom prst="roundRect">
              <a:avLst>
                <a:gd name="adj" fmla="val 8821"/>
              </a:avLst>
            </a:prstGeom>
            <a:noFill/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68" name="文字方塊 67"/>
            <p:cNvSpPr txBox="1"/>
            <p:nvPr/>
          </p:nvSpPr>
          <p:spPr>
            <a:xfrm>
              <a:off x="7262066" y="2841522"/>
              <a:ext cx="656988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6h40m</a:t>
              </a:r>
            </a:p>
          </p:txBody>
        </p:sp>
        <p:sp>
          <p:nvSpPr>
            <p:cNvPr id="69" name="文字方塊 68"/>
            <p:cNvSpPr txBox="1"/>
            <p:nvPr/>
          </p:nvSpPr>
          <p:spPr>
            <a:xfrm>
              <a:off x="7464139" y="3306179"/>
              <a:ext cx="321309" cy="215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lnSpc>
                  <a:spcPct val="80000"/>
                </a:lnSpc>
                <a:buFont typeface="Wingdings" pitchFamily="2" charset="2"/>
                <a:buNone/>
                <a:defRPr/>
              </a:pPr>
              <a:r>
                <a:rPr lang="en-US" altLang="zh-TW" dirty="0">
                  <a:solidFill>
                    <a:schemeClr val="bg2">
                      <a:lumMod val="50000"/>
                    </a:schemeClr>
                  </a:solidFill>
                  <a:latin typeface="Adobe 繁黑體 Std B" panose="020B0700000000000000" pitchFamily="34" charset="-120"/>
                  <a:ea typeface="Adobe 繁黑體 Std B" panose="020B0700000000000000" pitchFamily="34" charset="-120"/>
                </a:rPr>
                <a:t>5h</a:t>
              </a:r>
            </a:p>
          </p:txBody>
        </p:sp>
      </p:grpSp>
      <p:sp>
        <p:nvSpPr>
          <p:cNvPr id="47" name="向下箭號 46"/>
          <p:cNvSpPr/>
          <p:nvPr/>
        </p:nvSpPr>
        <p:spPr>
          <a:xfrm>
            <a:off x="2687930" y="5700515"/>
            <a:ext cx="839621" cy="2397802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5585" tIns="62792" rIns="125585" bIns="62792" anchor="ctr"/>
          <a:lstStyle/>
          <a:p>
            <a:pPr algn="ctr">
              <a:defRPr/>
            </a:pPr>
            <a:endParaRPr lang="zh-TW" altLang="en-US"/>
          </a:p>
        </p:txBody>
      </p:sp>
      <p:grpSp>
        <p:nvGrpSpPr>
          <p:cNvPr id="6" name="群組 5"/>
          <p:cNvGrpSpPr>
            <a:grpSpLocks/>
          </p:cNvGrpSpPr>
          <p:nvPr/>
        </p:nvGrpSpPr>
        <p:grpSpPr bwMode="auto">
          <a:xfrm>
            <a:off x="609013" y="5872620"/>
            <a:ext cx="14888897" cy="6598327"/>
            <a:chOff x="546870" y="3934506"/>
            <a:chExt cx="11507638" cy="5026118"/>
          </a:xfrm>
        </p:grpSpPr>
        <p:sp>
          <p:nvSpPr>
            <p:cNvPr id="21517" name="文字方塊 42"/>
            <p:cNvSpPr txBox="1">
              <a:spLocks noChangeArrowheads="1"/>
            </p:cNvSpPr>
            <p:nvPr/>
          </p:nvSpPr>
          <p:spPr bwMode="auto">
            <a:xfrm>
              <a:off x="546870" y="5260078"/>
              <a:ext cx="11507638" cy="21754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Wingdings" pitchFamily="2" charset="2"/>
                <a:buNone/>
              </a:pPr>
              <a:r>
                <a:rPr lang="zh-TW" altLang="en-US" sz="9800">
                  <a:solidFill>
                    <a:srgbClr val="FF8989"/>
                  </a:solidFill>
                  <a:latin typeface="華康超明體" pitchFamily="49" charset="-120"/>
                  <a:ea typeface="華康超明體" pitchFamily="49" charset="-120"/>
                </a:rPr>
                <a:t>未</a:t>
              </a:r>
              <a:r>
                <a:rPr lang="zh-TW" altLang="en-US" sz="7500">
                  <a:solidFill>
                    <a:srgbClr val="FF8989"/>
                  </a:solidFill>
                  <a:latin typeface="華康超明體" pitchFamily="49" charset="-120"/>
                  <a:ea typeface="華康超明體" pitchFamily="49" charset="-120"/>
                </a:rPr>
                <a:t>達到       </a:t>
              </a:r>
              <a:r>
                <a:rPr lang="zh-TW" altLang="en-US" sz="9800">
                  <a:solidFill>
                    <a:srgbClr val="FF8989"/>
                  </a:solidFill>
                  <a:latin typeface="華康超明體" pitchFamily="49" charset="-120"/>
                  <a:ea typeface="華康超明體" pitchFamily="49" charset="-120"/>
                </a:rPr>
                <a:t> </a:t>
              </a:r>
              <a:r>
                <a:rPr lang="zh-TW" altLang="en-US" sz="9800">
                  <a:solidFill>
                    <a:srgbClr val="C00000"/>
                  </a:solidFill>
                  <a:latin typeface="華康超明體" pitchFamily="49" charset="-120"/>
                  <a:ea typeface="華康超明體" pitchFamily="49" charset="-120"/>
                </a:rPr>
                <a:t>週休二日</a:t>
              </a:r>
              <a:r>
                <a:rPr lang="zh-TW" altLang="en-US" sz="7500">
                  <a:solidFill>
                    <a:srgbClr val="FF8989"/>
                  </a:solidFill>
                  <a:latin typeface="華康超明體" pitchFamily="49" charset="-120"/>
                  <a:ea typeface="華康超明體" pitchFamily="49" charset="-120"/>
                </a:rPr>
                <a:t>的目標</a:t>
              </a:r>
              <a:endParaRPr lang="en-US" altLang="zh-TW" sz="7500">
                <a:solidFill>
                  <a:srgbClr val="FF8989"/>
                </a:solidFill>
                <a:latin typeface="華康超明體" pitchFamily="49" charset="-120"/>
                <a:ea typeface="華康超明體" pitchFamily="49" charset="-120"/>
              </a:endParaRPr>
            </a:p>
          </p:txBody>
        </p:sp>
        <p:pic>
          <p:nvPicPr>
            <p:cNvPr id="21518" name="圖片 4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91066" y="4100623"/>
              <a:ext cx="5220001" cy="4860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9" name="圖片 45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464700" y="3934506"/>
              <a:ext cx="3532500" cy="1361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7" name="群組 6"/>
          <p:cNvGrpSpPr>
            <a:grpSpLocks/>
          </p:cNvGrpSpPr>
          <p:nvPr/>
        </p:nvGrpSpPr>
        <p:grpSpPr bwMode="auto">
          <a:xfrm>
            <a:off x="1028816" y="9101783"/>
            <a:ext cx="3732288" cy="2088596"/>
            <a:chOff x="871467" y="6394993"/>
            <a:chExt cx="2885246" cy="1591537"/>
          </a:xfrm>
        </p:grpSpPr>
        <p:sp>
          <p:nvSpPr>
            <p:cNvPr id="48" name="手繪多邊形 47"/>
            <p:cNvSpPr/>
            <p:nvPr/>
          </p:nvSpPr>
          <p:spPr>
            <a:xfrm>
              <a:off x="871467" y="6394993"/>
              <a:ext cx="2885246" cy="1591537"/>
            </a:xfrm>
            <a:custGeom>
              <a:avLst/>
              <a:gdLst>
                <a:gd name="connsiteX0" fmla="*/ 1620186 w 3006779"/>
                <a:gd name="connsiteY0" fmla="*/ 0 h 1658576"/>
                <a:gd name="connsiteX1" fmla="*/ 2000339 w 3006779"/>
                <a:gd name="connsiteY1" fmla="*/ 157464 h 1658576"/>
                <a:gd name="connsiteX2" fmla="*/ 2063487 w 3006779"/>
                <a:gd name="connsiteY2" fmla="*/ 234000 h 1658576"/>
                <a:gd name="connsiteX3" fmla="*/ 2113657 w 3006779"/>
                <a:gd name="connsiteY3" fmla="*/ 218427 h 1658576"/>
                <a:gd name="connsiteX4" fmla="*/ 2247642 w 3006779"/>
                <a:gd name="connsiteY4" fmla="*/ 204920 h 1658576"/>
                <a:gd name="connsiteX5" fmla="*/ 2619353 w 3006779"/>
                <a:gd name="connsiteY5" fmla="*/ 318462 h 1658576"/>
                <a:gd name="connsiteX6" fmla="*/ 2697707 w 3006779"/>
                <a:gd name="connsiteY6" fmla="*/ 383110 h 1658576"/>
                <a:gd name="connsiteX7" fmla="*/ 3006779 w 3006779"/>
                <a:gd name="connsiteY7" fmla="*/ 327994 h 1658576"/>
                <a:gd name="connsiteX8" fmla="*/ 2867614 w 3006779"/>
                <a:gd name="connsiteY8" fmla="*/ 634778 h 1658576"/>
                <a:gd name="connsiteX9" fmla="*/ 2898961 w 3006779"/>
                <a:gd name="connsiteY9" fmla="*/ 735761 h 1658576"/>
                <a:gd name="connsiteX10" fmla="*/ 2912468 w 3006779"/>
                <a:gd name="connsiteY10" fmla="*/ 869746 h 1658576"/>
                <a:gd name="connsiteX11" fmla="*/ 2247642 w 3006779"/>
                <a:gd name="connsiteY11" fmla="*/ 1534572 h 1658576"/>
                <a:gd name="connsiteX12" fmla="*/ 1988862 w 3006779"/>
                <a:gd name="connsiteY12" fmla="*/ 1482327 h 1658576"/>
                <a:gd name="connsiteX13" fmla="*/ 1951215 w 3006779"/>
                <a:gd name="connsiteY13" fmla="*/ 1461893 h 1658576"/>
                <a:gd name="connsiteX14" fmla="*/ 1949724 w 3006779"/>
                <a:gd name="connsiteY14" fmla="*/ 1464639 h 1658576"/>
                <a:gd name="connsiteX15" fmla="*/ 1596527 w 3006779"/>
                <a:gd name="connsiteY15" fmla="*/ 1652432 h 1658576"/>
                <a:gd name="connsiteX16" fmla="*/ 1430732 w 3006779"/>
                <a:gd name="connsiteY16" fmla="*/ 1618960 h 1658576"/>
                <a:gd name="connsiteX17" fmla="*/ 1358738 w 3006779"/>
                <a:gd name="connsiteY17" fmla="*/ 1579883 h 1658576"/>
                <a:gd name="connsiteX18" fmla="*/ 1351528 w 3006779"/>
                <a:gd name="connsiteY18" fmla="*/ 1585832 h 1658576"/>
                <a:gd name="connsiteX19" fmla="*/ 1113380 w 3006779"/>
                <a:gd name="connsiteY19" fmla="*/ 1658576 h 1658576"/>
                <a:gd name="connsiteX20" fmla="*/ 812194 w 3006779"/>
                <a:gd name="connsiteY20" fmla="*/ 1533821 h 1658576"/>
                <a:gd name="connsiteX21" fmla="*/ 807949 w 3006779"/>
                <a:gd name="connsiteY21" fmla="*/ 1528676 h 1658576"/>
                <a:gd name="connsiteX22" fmla="*/ 729999 w 3006779"/>
                <a:gd name="connsiteY22" fmla="*/ 1564130 h 1658576"/>
                <a:gd name="connsiteX23" fmla="*/ 525464 w 3006779"/>
                <a:gd name="connsiteY23" fmla="*/ 1598732 h 1658576"/>
                <a:gd name="connsiteX24" fmla="*/ 0 w 3006779"/>
                <a:gd name="connsiteY24" fmla="*/ 1158412 h 1658576"/>
                <a:gd name="connsiteX25" fmla="*/ 89741 w 3006779"/>
                <a:gd name="connsiteY25" fmla="*/ 912225 h 1658576"/>
                <a:gd name="connsiteX26" fmla="*/ 148559 w 3006779"/>
                <a:gd name="connsiteY26" fmla="*/ 852489 h 1658576"/>
                <a:gd name="connsiteX27" fmla="*/ 126790 w 3006779"/>
                <a:gd name="connsiteY27" fmla="*/ 782361 h 1658576"/>
                <a:gd name="connsiteX28" fmla="*/ 118744 w 3006779"/>
                <a:gd name="connsiteY28" fmla="*/ 702549 h 1658576"/>
                <a:gd name="connsiteX29" fmla="*/ 514763 w 3006779"/>
                <a:gd name="connsiteY29" fmla="*/ 306530 h 1658576"/>
                <a:gd name="connsiteX30" fmla="*/ 594575 w 3006779"/>
                <a:gd name="connsiteY30" fmla="*/ 314575 h 1658576"/>
                <a:gd name="connsiteX31" fmla="*/ 624913 w 3006779"/>
                <a:gd name="connsiteY31" fmla="*/ 323993 h 1658576"/>
                <a:gd name="connsiteX32" fmla="*/ 631891 w 3006779"/>
                <a:gd name="connsiteY32" fmla="*/ 311136 h 1658576"/>
                <a:gd name="connsiteX33" fmla="*/ 985088 w 3006779"/>
                <a:gd name="connsiteY33" fmla="*/ 123343 h 1658576"/>
                <a:gd name="connsiteX34" fmla="*/ 1150884 w 3006779"/>
                <a:gd name="connsiteY34" fmla="*/ 156815 h 1658576"/>
                <a:gd name="connsiteX35" fmla="*/ 1212828 w 3006779"/>
                <a:gd name="connsiteY35" fmla="*/ 190437 h 1658576"/>
                <a:gd name="connsiteX36" fmla="*/ 1240033 w 3006779"/>
                <a:gd name="connsiteY36" fmla="*/ 157464 h 1658576"/>
                <a:gd name="connsiteX37" fmla="*/ 1620186 w 3006779"/>
                <a:gd name="connsiteY37" fmla="*/ 0 h 1658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3006779" h="1658576">
                  <a:moveTo>
                    <a:pt x="1620186" y="0"/>
                  </a:moveTo>
                  <a:cubicBezTo>
                    <a:pt x="1768645" y="0"/>
                    <a:pt x="1903049" y="60175"/>
                    <a:pt x="2000339" y="157464"/>
                  </a:cubicBezTo>
                  <a:lnTo>
                    <a:pt x="2063487" y="234000"/>
                  </a:lnTo>
                  <a:lnTo>
                    <a:pt x="2113657" y="218427"/>
                  </a:lnTo>
                  <a:cubicBezTo>
                    <a:pt x="2156935" y="209571"/>
                    <a:pt x="2201746" y="204920"/>
                    <a:pt x="2247642" y="204920"/>
                  </a:cubicBezTo>
                  <a:cubicBezTo>
                    <a:pt x="2385332" y="204920"/>
                    <a:pt x="2513246" y="246777"/>
                    <a:pt x="2619353" y="318462"/>
                  </a:cubicBezTo>
                  <a:lnTo>
                    <a:pt x="2697707" y="383110"/>
                  </a:lnTo>
                  <a:lnTo>
                    <a:pt x="3006779" y="327994"/>
                  </a:lnTo>
                  <a:lnTo>
                    <a:pt x="2867614" y="634778"/>
                  </a:lnTo>
                  <a:lnTo>
                    <a:pt x="2898961" y="735761"/>
                  </a:lnTo>
                  <a:cubicBezTo>
                    <a:pt x="2907817" y="779039"/>
                    <a:pt x="2912468" y="823850"/>
                    <a:pt x="2912468" y="869746"/>
                  </a:cubicBezTo>
                  <a:cubicBezTo>
                    <a:pt x="2912468" y="1236919"/>
                    <a:pt x="2614815" y="1534572"/>
                    <a:pt x="2247642" y="1534572"/>
                  </a:cubicBezTo>
                  <a:cubicBezTo>
                    <a:pt x="2155849" y="1534572"/>
                    <a:pt x="2068401" y="1515969"/>
                    <a:pt x="1988862" y="1482327"/>
                  </a:cubicBezTo>
                  <a:lnTo>
                    <a:pt x="1951215" y="1461893"/>
                  </a:lnTo>
                  <a:lnTo>
                    <a:pt x="1949724" y="1464639"/>
                  </a:lnTo>
                  <a:cubicBezTo>
                    <a:pt x="1873180" y="1577940"/>
                    <a:pt x="1743553" y="1652432"/>
                    <a:pt x="1596527" y="1652432"/>
                  </a:cubicBezTo>
                  <a:cubicBezTo>
                    <a:pt x="1537717" y="1652432"/>
                    <a:pt x="1481690" y="1640513"/>
                    <a:pt x="1430732" y="1618960"/>
                  </a:cubicBezTo>
                  <a:lnTo>
                    <a:pt x="1358738" y="1579883"/>
                  </a:lnTo>
                  <a:lnTo>
                    <a:pt x="1351528" y="1585832"/>
                  </a:lnTo>
                  <a:cubicBezTo>
                    <a:pt x="1283547" y="1631759"/>
                    <a:pt x="1201595" y="1658576"/>
                    <a:pt x="1113380" y="1658576"/>
                  </a:cubicBezTo>
                  <a:cubicBezTo>
                    <a:pt x="995760" y="1658576"/>
                    <a:pt x="889274" y="1610901"/>
                    <a:pt x="812194" y="1533821"/>
                  </a:cubicBezTo>
                  <a:lnTo>
                    <a:pt x="807949" y="1528676"/>
                  </a:lnTo>
                  <a:lnTo>
                    <a:pt x="729999" y="1564130"/>
                  </a:lnTo>
                  <a:cubicBezTo>
                    <a:pt x="667133" y="1586411"/>
                    <a:pt x="598016" y="1598732"/>
                    <a:pt x="525464" y="1598732"/>
                  </a:cubicBezTo>
                  <a:cubicBezTo>
                    <a:pt x="235258" y="1598732"/>
                    <a:pt x="0" y="1401594"/>
                    <a:pt x="0" y="1158412"/>
                  </a:cubicBezTo>
                  <a:cubicBezTo>
                    <a:pt x="0" y="1067219"/>
                    <a:pt x="33083" y="982501"/>
                    <a:pt x="89741" y="912225"/>
                  </a:cubicBezTo>
                  <a:lnTo>
                    <a:pt x="148559" y="852489"/>
                  </a:lnTo>
                  <a:lnTo>
                    <a:pt x="126790" y="782361"/>
                  </a:lnTo>
                  <a:cubicBezTo>
                    <a:pt x="121515" y="756581"/>
                    <a:pt x="118744" y="729889"/>
                    <a:pt x="118744" y="702549"/>
                  </a:cubicBezTo>
                  <a:cubicBezTo>
                    <a:pt x="118744" y="483834"/>
                    <a:pt x="296048" y="306530"/>
                    <a:pt x="514763" y="306530"/>
                  </a:cubicBezTo>
                  <a:cubicBezTo>
                    <a:pt x="542102" y="306530"/>
                    <a:pt x="568795" y="309300"/>
                    <a:pt x="594575" y="314575"/>
                  </a:cubicBezTo>
                  <a:lnTo>
                    <a:pt x="624913" y="323993"/>
                  </a:lnTo>
                  <a:lnTo>
                    <a:pt x="631891" y="311136"/>
                  </a:lnTo>
                  <a:cubicBezTo>
                    <a:pt x="708436" y="197835"/>
                    <a:pt x="838062" y="123343"/>
                    <a:pt x="985088" y="123343"/>
                  </a:cubicBezTo>
                  <a:cubicBezTo>
                    <a:pt x="1043898" y="123343"/>
                    <a:pt x="1099925" y="135262"/>
                    <a:pt x="1150884" y="156815"/>
                  </a:cubicBezTo>
                  <a:lnTo>
                    <a:pt x="1212828" y="190437"/>
                  </a:lnTo>
                  <a:lnTo>
                    <a:pt x="1240033" y="157464"/>
                  </a:lnTo>
                  <a:cubicBezTo>
                    <a:pt x="1337323" y="60175"/>
                    <a:pt x="1471727" y="0"/>
                    <a:pt x="16201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21516" name="矩形 48"/>
            <p:cNvSpPr>
              <a:spLocks noChangeArrowheads="1"/>
            </p:cNvSpPr>
            <p:nvPr/>
          </p:nvSpPr>
          <p:spPr bwMode="auto">
            <a:xfrm rot="21252662">
              <a:off x="1084042" y="6730583"/>
              <a:ext cx="2411969" cy="1149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buFont typeface="Wingdings" pitchFamily="2" charset="2"/>
                <a:buNone/>
              </a:pPr>
              <a:r>
                <a:rPr lang="zh-TW" altLang="en-US" sz="4600" b="1">
                  <a:solidFill>
                    <a:srgbClr val="5D6947"/>
                  </a:solidFill>
                  <a:latin typeface="Adobe 繁黑體 Std B"/>
                  <a:ea typeface="Adobe 繁黑體 Std B"/>
                  <a:cs typeface="Adobe 繁黑體 Std B"/>
                </a:rPr>
                <a:t>連上</a:t>
              </a:r>
              <a:r>
                <a:rPr lang="en-US" altLang="zh-TW" sz="4600" b="1">
                  <a:solidFill>
                    <a:srgbClr val="5D6947"/>
                  </a:solidFill>
                  <a:latin typeface="Adobe 繁黑體 Std B"/>
                  <a:ea typeface="Adobe 繁黑體 Std B"/>
                  <a:cs typeface="Adobe 繁黑體 Std B"/>
                </a:rPr>
                <a:t>6</a:t>
              </a:r>
              <a:r>
                <a:rPr lang="zh-TW" altLang="en-US" sz="4600" b="1">
                  <a:solidFill>
                    <a:srgbClr val="5D6947"/>
                  </a:solidFill>
                  <a:latin typeface="Adobe 繁黑體 Std B"/>
                  <a:ea typeface="Adobe 繁黑體 Std B"/>
                  <a:cs typeface="Adobe 繁黑體 Std B"/>
                </a:rPr>
                <a:t>天班</a:t>
              </a:r>
              <a:r>
                <a:rPr lang="en-US" altLang="zh-TW" sz="4600" b="1">
                  <a:solidFill>
                    <a:srgbClr val="5D6947"/>
                  </a:solidFill>
                  <a:latin typeface="Adobe 繁黑體 Std B"/>
                  <a:ea typeface="Adobe 繁黑體 Std B"/>
                  <a:cs typeface="Adobe 繁黑體 Std B"/>
                </a:rPr>
                <a:t>!</a:t>
              </a:r>
            </a:p>
            <a:p>
              <a:pPr>
                <a:buFont typeface="Wingdings" pitchFamily="2" charset="2"/>
                <a:buNone/>
              </a:pPr>
              <a:r>
                <a:rPr lang="en-US" altLang="zh-TW" sz="4600" b="1">
                  <a:solidFill>
                    <a:srgbClr val="5D6947"/>
                  </a:solidFill>
                  <a:latin typeface="Adobe 繁黑體 Std B"/>
                  <a:ea typeface="Adobe 繁黑體 Std B"/>
                  <a:cs typeface="Adobe 繁黑體 Std B"/>
                </a:rPr>
                <a:t>………Orz</a:t>
              </a:r>
              <a:endParaRPr lang="zh-TW" altLang="en-US" sz="4600" b="1">
                <a:solidFill>
                  <a:srgbClr val="5D6947"/>
                </a:solidFill>
                <a:latin typeface="Adobe 繁黑體 Std B"/>
                <a:ea typeface="Adobe 繁黑體 Std B"/>
                <a:cs typeface="Adobe 繁黑體 Std B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496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30361" y="743845"/>
            <a:ext cx="13433937" cy="1589781"/>
          </a:xfrm>
        </p:spPr>
        <p:txBody>
          <a:bodyPr/>
          <a:lstStyle/>
          <a:p>
            <a:pPr eaLnBrk="1" hangingPunct="1"/>
            <a:r>
              <a:rPr lang="zh-TW" altLang="en-US" b="1" smtClean="0">
                <a:latin typeface="Noto Sans CJK TC Bold"/>
                <a:ea typeface="Noto Sans CJK TC Bold"/>
                <a:cs typeface="Noto Sans CJK TC Bold"/>
              </a:rPr>
              <a:t>第</a:t>
            </a:r>
            <a:r>
              <a:rPr lang="en-US" altLang="zh-TW" b="1" smtClean="0">
                <a:latin typeface="Noto Sans CJK TC Bold"/>
                <a:ea typeface="Noto Sans CJK TC Bold"/>
                <a:cs typeface="Noto Sans CJK TC Bold"/>
              </a:rPr>
              <a:t>36</a:t>
            </a:r>
            <a:r>
              <a:rPr lang="zh-TW" altLang="en-US" b="1" smtClean="0">
                <a:latin typeface="Noto Sans CJK TC Bold"/>
                <a:ea typeface="Noto Sans CJK TC Bold"/>
                <a:cs typeface="Noto Sans CJK TC Bold"/>
              </a:rPr>
              <a:t>條</a:t>
            </a:r>
            <a:r>
              <a:rPr lang="en-US" altLang="zh-TW" b="1" smtClean="0">
                <a:latin typeface="Noto Sans CJK TC Bold"/>
                <a:ea typeface="Noto Sans CJK TC Bold"/>
                <a:cs typeface="Noto Sans CJK TC Bold"/>
              </a:rPr>
              <a:t>-</a:t>
            </a:r>
            <a:r>
              <a:rPr lang="zh-TW" altLang="en-US" sz="6600" b="1">
                <a:latin typeface="Noto Sans CJK TC Bold"/>
                <a:ea typeface="Noto Sans CJK TC Bold"/>
                <a:cs typeface="Noto Sans CJK TC Bold"/>
              </a:rPr>
              <a:t>例假、休息日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656239" y="2660333"/>
            <a:ext cx="13928508" cy="9066133"/>
          </a:xfrm>
        </p:spPr>
        <p:txBody>
          <a:bodyPr/>
          <a:lstStyle/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r>
              <a:rPr lang="zh-TW" altLang="en-US" b="1" u="sng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Noto Sans CJK TC Bold" pitchFamily="34" charset="-120"/>
                <a:ea typeface="Noto Sans CJK TC Bold" pitchFamily="34" charset="-120"/>
              </a:rPr>
              <a:t>勞工每七日中至少應有二日之休息</a:t>
            </a:r>
            <a:r>
              <a:rPr lang="zh-TW" altLang="zh-TW" b="1" u="sng" dirty="0" smtClean="0">
                <a:solidFill>
                  <a:srgbClr val="0033CC"/>
                </a:solidFill>
                <a:latin typeface="Noto Sans CJK TC Bold" pitchFamily="34" charset="-120"/>
                <a:ea typeface="Noto Sans CJK TC Bold" pitchFamily="34" charset="-120"/>
              </a:rPr>
              <a:t> ，其中一日為例假，一日為休息日。</a:t>
            </a: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r>
              <a:rPr lang="zh-TW" altLang="zh-TW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休息日工作之時間，計入第</a:t>
            </a:r>
            <a:r>
              <a:rPr lang="en-US" altLang="zh-TW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32</a:t>
            </a:r>
            <a:r>
              <a:rPr lang="zh-TW" altLang="zh-TW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條第</a:t>
            </a:r>
            <a:r>
              <a:rPr lang="en-US" altLang="zh-TW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zh-TW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項所定延長工作時間總數</a:t>
            </a:r>
            <a:r>
              <a:rPr lang="zh-TW" altLang="en-US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（一個月</a:t>
            </a:r>
            <a:r>
              <a:rPr lang="en-US" altLang="zh-TW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46H</a:t>
            </a:r>
            <a:r>
              <a:rPr lang="zh-TW" altLang="en-US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zh-TW" altLang="zh-TW" sz="3600" b="1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。</a:t>
            </a:r>
            <a:endParaRPr lang="en-US" altLang="zh-TW" sz="3600" b="1" dirty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但因天災、事變或突發事件，於休息日工作者，其工作時數不受第</a:t>
            </a: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32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條第</a:t>
            </a: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2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項規定之限制。</a:t>
            </a:r>
            <a:endParaRPr lang="en-US" altLang="zh-TW" sz="3600" b="1" dirty="0">
              <a:solidFill>
                <a:srgbClr val="0033CC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>
              <a:lnSpc>
                <a:spcPct val="135000"/>
              </a:lnSpc>
              <a:spcBef>
                <a:spcPct val="0"/>
              </a:spcBef>
              <a:defRPr/>
            </a:pPr>
            <a:endParaRPr lang="en-US" altLang="zh-TW" b="1" u="sng" dirty="0" smtClean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2541867" y="5373173"/>
          <a:ext cx="12519555" cy="2911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3475"/>
                <a:gridCol w="5092894"/>
                <a:gridCol w="4173186"/>
              </a:tblGrid>
              <a:tr h="7263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彈性工時</a:t>
                      </a:r>
                      <a:endParaRPr lang="zh-TW" sz="35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500" b="1" kern="10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例假安排</a:t>
                      </a:r>
                      <a:endParaRPr lang="zh-TW" sz="3500" kern="10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例假</a:t>
                      </a:r>
                      <a:r>
                        <a:rPr lang="zh-TW" sz="3500" b="1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＋</a:t>
                      </a:r>
                      <a:r>
                        <a:rPr lang="zh-TW" altLang="en-US" sz="3500" b="1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休息日</a:t>
                      </a:r>
                      <a:endParaRPr lang="zh-TW" sz="35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</a:tr>
              <a:tr h="7292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二</a:t>
                      </a:r>
                      <a:r>
                        <a:rPr lang="en-US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  </a:t>
                      </a:r>
                      <a:r>
                        <a:rPr lang="zh-TW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</a:t>
                      </a:r>
                      <a:endParaRPr lang="zh-TW" sz="35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7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日中至少應有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1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2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週至少應有 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4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124203" marR="124203" marT="0" marB="0" anchor="ctr"/>
                </a:tc>
              </a:tr>
              <a:tr h="7278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八</a:t>
                      </a:r>
                      <a:r>
                        <a:rPr lang="en-US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  </a:t>
                      </a:r>
                      <a:r>
                        <a:rPr lang="zh-TW" sz="3500" b="1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</a:t>
                      </a:r>
                      <a:endParaRPr lang="zh-TW" sz="35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7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日中至少應有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1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8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週至少應有</a:t>
                      </a:r>
                      <a:r>
                        <a:rPr lang="en-US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16</a:t>
                      </a:r>
                      <a:r>
                        <a:rPr lang="zh-TW" sz="3500" kern="100" dirty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</a:p>
                  </a:txBody>
                  <a:tcPr marL="124203" marR="124203" marT="0" marB="0" anchor="ctr"/>
                </a:tc>
              </a:tr>
              <a:tr h="7278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zh-TW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四</a:t>
                      </a:r>
                      <a:r>
                        <a:rPr kumimoji="0" lang="en-US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  </a:t>
                      </a:r>
                      <a:r>
                        <a:rPr kumimoji="0" lang="zh-TW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</a:t>
                      </a:r>
                      <a:endParaRPr kumimoji="0" lang="zh-TW" sz="3500" kern="100" dirty="0">
                        <a:solidFill>
                          <a:schemeClr val="dk1"/>
                        </a:solidFill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zh-TW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kumimoji="0" lang="en-US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2</a:t>
                      </a:r>
                      <a:r>
                        <a:rPr kumimoji="0" lang="zh-TW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週內至少應有</a:t>
                      </a:r>
                      <a:r>
                        <a:rPr kumimoji="0" lang="en-US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2</a:t>
                      </a:r>
                      <a:r>
                        <a:rPr kumimoji="0" lang="zh-TW" sz="3500" kern="100" dirty="0" smtClean="0">
                          <a:solidFill>
                            <a:schemeClr val="dk1"/>
                          </a:solidFill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  <a:endParaRPr kumimoji="0" lang="zh-TW" sz="3500" kern="100" dirty="0">
                        <a:solidFill>
                          <a:schemeClr val="dk1"/>
                        </a:solidFill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35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每</a:t>
                      </a:r>
                      <a:r>
                        <a:rPr lang="en-US" sz="35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4</a:t>
                      </a:r>
                      <a:r>
                        <a:rPr lang="zh-TW" sz="35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週至少應有 </a:t>
                      </a:r>
                      <a:r>
                        <a:rPr lang="en-US" sz="35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8</a:t>
                      </a:r>
                      <a:r>
                        <a:rPr lang="zh-TW" sz="3500" kern="100" dirty="0" smtClean="0">
                          <a:latin typeface="Noto Sans CJK TC Bold" pitchFamily="34" charset="-120"/>
                          <a:ea typeface="Noto Sans CJK TC Bold" pitchFamily="34" charset="-120"/>
                          <a:cs typeface="Times New Roman"/>
                        </a:rPr>
                        <a:t>日</a:t>
                      </a:r>
                      <a:endParaRPr lang="zh-TW" sz="3500" kern="100" dirty="0">
                        <a:latin typeface="Noto Sans CJK TC Bold" pitchFamily="34" charset="-120"/>
                        <a:ea typeface="Noto Sans CJK TC Bold" pitchFamily="34" charset="-120"/>
                        <a:cs typeface="Times New Roman"/>
                      </a:endParaRPr>
                    </a:p>
                  </a:txBody>
                  <a:tcPr marL="124203" marR="124203" marT="0" marB="0" anchor="ctr"/>
                </a:tc>
              </a:tr>
            </a:tbl>
          </a:graphicData>
        </a:graphic>
      </p:graphicFrame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4950A2F9-365B-4E7C-A9FD-BB0E5CA0C0EC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1416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346626"/>
            <a:ext cx="16237241" cy="793888"/>
          </a:xfrm>
          <a:noFill/>
        </p:spPr>
        <p:txBody>
          <a:bodyPr>
            <a:normAutofit fontScale="25000" lnSpcReduction="20000"/>
          </a:bodyPr>
          <a:lstStyle/>
          <a:p>
            <a:pPr marL="0" lvl="1" indent="0">
              <a:buClr>
                <a:schemeClr val="tx2">
                  <a:lumMod val="50000"/>
                </a:schemeClr>
              </a:buClr>
              <a:buNone/>
              <a:defRPr/>
            </a:pPr>
            <a:r>
              <a:rPr lang="en-US" altLang="zh-TW" sz="18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※</a:t>
            </a:r>
            <a:r>
              <a:rPr lang="zh-TW" altLang="en-US" sz="18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修法前</a:t>
            </a:r>
            <a:r>
              <a:rPr lang="en-US" altLang="zh-TW" sz="18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zh-TW" altLang="en-US" sz="18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法無明定「休息日」</a:t>
            </a:r>
            <a:r>
              <a:rPr lang="en-US" altLang="zh-TW" sz="18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--</a:t>
            </a:r>
            <a:r>
              <a:rPr lang="zh-TW" altLang="en-US" sz="18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或謂</a:t>
            </a:r>
            <a:r>
              <a:rPr lang="zh-TW" altLang="en-US" sz="1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正常工作時間縮減致無庸出勤之日</a:t>
            </a:r>
          </a:p>
          <a:p>
            <a:pPr marL="0" indent="0">
              <a:buClr>
                <a:schemeClr val="accent3"/>
              </a:buClr>
              <a:buNone/>
              <a:defRPr/>
            </a:pPr>
            <a:endParaRPr lang="en-US" altLang="zh-TW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25741" indent="-293069">
              <a:lnSpc>
                <a:spcPct val="90000"/>
              </a:lnSpc>
              <a:buClr>
                <a:schemeClr val="accent3"/>
              </a:buClr>
              <a:buNone/>
              <a:defRPr/>
            </a:pPr>
            <a:endParaRPr lang="en-US" altLang="zh-TW" sz="2400" dirty="0">
              <a:latin typeface="標楷體" panose="03000509000000000000" pitchFamily="65" charset="-120"/>
            </a:endParaRPr>
          </a:p>
          <a:p>
            <a:pPr marL="1025741" indent="-293069">
              <a:lnSpc>
                <a:spcPct val="90000"/>
              </a:lnSpc>
              <a:buClr>
                <a:schemeClr val="accent3"/>
              </a:buClr>
              <a:buNone/>
              <a:defRPr/>
            </a:pPr>
            <a:r>
              <a:rPr lang="zh-TW" altLang="en-US" sz="5500" dirty="0">
                <a:latin typeface="標楷體" panose="03000509000000000000" pitchFamily="65" charset="-120"/>
              </a:rPr>
              <a:t>          </a:t>
            </a:r>
            <a:endParaRPr lang="en-US" altLang="zh-TW" sz="5500" dirty="0">
              <a:latin typeface="標楷體" panose="03000509000000000000" pitchFamily="65" charset="-120"/>
            </a:endParaRPr>
          </a:p>
          <a:p>
            <a:pPr marL="1025741" indent="-293069">
              <a:lnSpc>
                <a:spcPct val="90000"/>
              </a:lnSpc>
              <a:buClr>
                <a:schemeClr val="accent3"/>
              </a:buClr>
              <a:buNone/>
              <a:defRPr/>
            </a:pPr>
            <a:endParaRPr lang="en-US" altLang="zh-TW" sz="5500" dirty="0">
              <a:latin typeface="標楷體" panose="03000509000000000000" pitchFamily="65" charset="-120"/>
            </a:endParaRPr>
          </a:p>
          <a:p>
            <a:pPr marL="1025741" indent="-293069">
              <a:lnSpc>
                <a:spcPct val="90000"/>
              </a:lnSpc>
              <a:buClr>
                <a:schemeClr val="accent3"/>
              </a:buClr>
              <a:buNone/>
              <a:defRPr/>
            </a:pPr>
            <a:endParaRPr lang="en-US" altLang="zh-TW" sz="5500" dirty="0">
              <a:latin typeface="標楷體" panose="03000509000000000000" pitchFamily="65" charset="-120"/>
            </a:endParaRPr>
          </a:p>
          <a:p>
            <a:pPr marL="0" indent="0">
              <a:buClr>
                <a:schemeClr val="accent3"/>
              </a:buClr>
              <a:buNone/>
              <a:defRPr/>
            </a:pPr>
            <a:r>
              <a:rPr lang="zh-TW" altLang="en-US" sz="13900" dirty="0">
                <a:latin typeface="標楷體" pitchFamily="65" charset="-120"/>
              </a:rPr>
              <a:t>                         </a:t>
            </a:r>
            <a:r>
              <a:rPr lang="zh-TW" altLang="en-US" sz="13900" dirty="0">
                <a:latin typeface="+mj-ea"/>
                <a:ea typeface="+mj-ea"/>
              </a:rPr>
              <a:t>                      </a:t>
            </a:r>
            <a:endParaRPr lang="zh-TW" altLang="en-US" sz="139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401127" y="3605986"/>
            <a:ext cx="666546" cy="303977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eaVert" wrap="square" lIns="175840" tIns="87921" rIns="175840" bIns="87921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雙週</a:t>
            </a:r>
            <a:r>
              <a:rPr lang="en-US" altLang="zh-TW" dirty="0" smtClean="0">
                <a:solidFill>
                  <a:prstClr val="black"/>
                </a:solidFill>
                <a:ea typeface="標楷體" panose="03000509000000000000" pitchFamily="65" charset="-120"/>
              </a:rPr>
              <a:t>84</a:t>
            </a:r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工時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14672120" y="3654494"/>
            <a:ext cx="652135" cy="15625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175840" tIns="87921" rIns="175840" bIns="87921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單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日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solidFill>
                  <a:prstClr val="black"/>
                </a:solidFill>
                <a:ea typeface="標楷體" panose="03000509000000000000" pitchFamily="65" charset="-120"/>
              </a:rPr>
              <a:t>8</a:t>
            </a: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小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時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13599877" y="3491903"/>
            <a:ext cx="666546" cy="303977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eaVert" wrap="square" lIns="175840" tIns="87921" rIns="175840" bIns="87921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單週</a:t>
            </a:r>
            <a:r>
              <a:rPr lang="en-US" altLang="zh-TW" dirty="0" smtClean="0">
                <a:solidFill>
                  <a:prstClr val="black"/>
                </a:solidFill>
                <a:ea typeface="標楷體" panose="03000509000000000000" pitchFamily="65" charset="-120"/>
              </a:rPr>
              <a:t>40</a:t>
            </a:r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工時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cxnSp>
        <p:nvCxnSpPr>
          <p:cNvPr id="21" name="肘形接點 20"/>
          <p:cNvCxnSpPr>
            <a:stCxn id="11" idx="2"/>
            <a:endCxn id="20" idx="2"/>
          </p:cNvCxnSpPr>
          <p:nvPr/>
        </p:nvCxnSpPr>
        <p:spPr>
          <a:xfrm rot="5400000" flipH="1" flipV="1">
            <a:off x="10276733" y="2989344"/>
            <a:ext cx="114083" cy="7198750"/>
          </a:xfrm>
          <a:prstGeom prst="bentConnector3">
            <a:avLst>
              <a:gd name="adj1" fmla="val -200380"/>
            </a:avLst>
          </a:prstGeom>
          <a:ln w="19050"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0523520" y="9036777"/>
            <a:ext cx="3070601" cy="73155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★</a:t>
            </a:r>
            <a:r>
              <a:rPr lang="en-US" altLang="zh-TW" dirty="0" smtClean="0">
                <a:ea typeface="標楷體" panose="03000509000000000000" pitchFamily="65" charset="-120"/>
              </a:rPr>
              <a:t>1</a:t>
            </a:r>
            <a:r>
              <a:rPr lang="zh-TW" altLang="en-US" dirty="0" smtClean="0">
                <a:ea typeface="標楷體" panose="03000509000000000000" pitchFamily="65" charset="-120"/>
              </a:rPr>
              <a:t>年減少工時</a:t>
            </a:r>
            <a:r>
              <a:rPr lang="en-US" altLang="zh-TW" dirty="0" smtClean="0">
                <a:ea typeface="標楷體" panose="03000509000000000000" pitchFamily="65" charset="-120"/>
              </a:rPr>
              <a:t>:52</a:t>
            </a:r>
            <a:r>
              <a:rPr lang="zh-TW" altLang="en-US" dirty="0" smtClean="0">
                <a:ea typeface="標楷體" panose="03000509000000000000" pitchFamily="65" charset="-120"/>
              </a:rPr>
              <a:t>週</a:t>
            </a:r>
            <a:r>
              <a:rPr lang="en-US" altLang="zh-TW" dirty="0" smtClean="0">
                <a:ea typeface="標楷體" panose="03000509000000000000" pitchFamily="65" charset="-120"/>
              </a:rPr>
              <a:t>x2</a:t>
            </a:r>
            <a:r>
              <a:rPr lang="zh-TW" altLang="en-US" dirty="0" smtClean="0">
                <a:ea typeface="標楷體" panose="03000509000000000000" pitchFamily="65" charset="-120"/>
              </a:rPr>
              <a:t>小時</a:t>
            </a:r>
            <a:endParaRPr lang="en-US" altLang="zh-TW" dirty="0" smtClean="0">
              <a:ea typeface="標楷體" panose="03000509000000000000" pitchFamily="65" charset="-120"/>
            </a:endParaRPr>
          </a:p>
          <a:p>
            <a:r>
              <a:rPr lang="en-US" altLang="zh-TW" dirty="0" smtClean="0">
                <a:ea typeface="標楷體" panose="03000509000000000000" pitchFamily="65" charset="-120"/>
              </a:rPr>
              <a:t>=104</a:t>
            </a:r>
            <a:r>
              <a:rPr lang="zh-TW" altLang="en-US" dirty="0" smtClean="0">
                <a:ea typeface="標楷體" panose="03000509000000000000" pitchFamily="65" charset="-120"/>
              </a:rPr>
              <a:t>小時</a:t>
            </a:r>
            <a:r>
              <a:rPr lang="en-US" altLang="zh-TW" dirty="0" smtClean="0">
                <a:ea typeface="標楷體" panose="03000509000000000000" pitchFamily="65" charset="-120"/>
              </a:rPr>
              <a:t>=13</a:t>
            </a:r>
            <a:r>
              <a:rPr lang="zh-TW" altLang="en-US" dirty="0" smtClean="0">
                <a:ea typeface="標楷體" panose="03000509000000000000" pitchFamily="65" charset="-120"/>
              </a:rPr>
              <a:t>天</a:t>
            </a:r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7252062" y="3662195"/>
            <a:ext cx="652135" cy="15625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175840" tIns="87921" rIns="175840" bIns="87921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單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日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solidFill>
                  <a:prstClr val="black"/>
                </a:solidFill>
                <a:ea typeface="標楷體" panose="03000509000000000000" pitchFamily="65" charset="-120"/>
              </a:rPr>
              <a:t>8</a:t>
            </a: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小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時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838231" y="1272833"/>
            <a:ext cx="1163028" cy="454558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105.1.1</a:t>
            </a:r>
          </a:p>
        </p:txBody>
      </p:sp>
      <p:cxnSp>
        <p:nvCxnSpPr>
          <p:cNvPr id="19" name="直線接點 18"/>
          <p:cNvCxnSpPr/>
          <p:nvPr/>
        </p:nvCxnSpPr>
        <p:spPr>
          <a:xfrm>
            <a:off x="10028377" y="1980994"/>
            <a:ext cx="65215" cy="9377270"/>
          </a:xfrm>
          <a:prstGeom prst="line">
            <a:avLst/>
          </a:prstGeom>
          <a:ln w="3492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5150951" y="1843040"/>
            <a:ext cx="65215" cy="9377270"/>
          </a:xfrm>
          <a:prstGeom prst="line">
            <a:avLst/>
          </a:prstGeom>
          <a:ln w="3492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352083" y="1263843"/>
            <a:ext cx="1047612" cy="454558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90.1.1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1470165" y="3600344"/>
            <a:ext cx="666546" cy="303977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eaVert" wrap="square" lIns="175840" tIns="87921" rIns="175840" bIns="87921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單週</a:t>
            </a:r>
            <a:r>
              <a:rPr lang="en-US" altLang="zh-TW" dirty="0" smtClean="0">
                <a:solidFill>
                  <a:prstClr val="black"/>
                </a:solidFill>
                <a:ea typeface="標楷體" panose="03000509000000000000" pitchFamily="65" charset="-120"/>
              </a:rPr>
              <a:t>48</a:t>
            </a:r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工時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sp>
        <p:nvSpPr>
          <p:cNvPr id="25" name="文字方塊 24"/>
          <p:cNvSpPr txBox="1"/>
          <p:nvPr/>
        </p:nvSpPr>
        <p:spPr>
          <a:xfrm>
            <a:off x="3194543" y="3662639"/>
            <a:ext cx="652135" cy="156255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175840" tIns="87921" rIns="175840" bIns="87921" rtlCol="0">
            <a:spAutoFit/>
          </a:bodyPr>
          <a:lstStyle/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單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日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 </a:t>
            </a:r>
            <a:r>
              <a:rPr lang="en-US" altLang="zh-TW" dirty="0" smtClean="0">
                <a:solidFill>
                  <a:prstClr val="black"/>
                </a:solidFill>
                <a:ea typeface="標楷體" panose="03000509000000000000" pitchFamily="65" charset="-120"/>
              </a:rPr>
              <a:t>8</a:t>
            </a: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小</a:t>
            </a:r>
            <a:endParaRPr lang="en-US" altLang="zh-TW" dirty="0" smtClean="0">
              <a:solidFill>
                <a:prstClr val="black"/>
              </a:solidFill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時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cxnSp>
        <p:nvCxnSpPr>
          <p:cNvPr id="26" name="肘形接點 25"/>
          <p:cNvCxnSpPr/>
          <p:nvPr/>
        </p:nvCxnSpPr>
        <p:spPr>
          <a:xfrm>
            <a:off x="2030756" y="6640112"/>
            <a:ext cx="4578153" cy="2"/>
          </a:xfrm>
          <a:prstGeom prst="bentConnector4">
            <a:avLst>
              <a:gd name="adj1" fmla="val -8646"/>
              <a:gd name="adj2" fmla="val 22860100000"/>
            </a:avLst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圓角矩形 29"/>
          <p:cNvSpPr/>
          <p:nvPr/>
        </p:nvSpPr>
        <p:spPr>
          <a:xfrm>
            <a:off x="3594686" y="6775449"/>
            <a:ext cx="2574412" cy="699025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sz="2700" dirty="0">
                <a:ln w="18000">
                  <a:solidFill>
                    <a:srgbClr val="9C5252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一週少</a:t>
            </a:r>
            <a:r>
              <a:rPr lang="en-US" altLang="zh-TW" sz="2700" dirty="0">
                <a:ln w="18000">
                  <a:solidFill>
                    <a:srgbClr val="9C5252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700" dirty="0">
                <a:ln w="18000">
                  <a:solidFill>
                    <a:srgbClr val="9C5252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</a:p>
        </p:txBody>
      </p:sp>
      <p:sp>
        <p:nvSpPr>
          <p:cNvPr id="31" name="向右箭號 30"/>
          <p:cNvSpPr/>
          <p:nvPr/>
        </p:nvSpPr>
        <p:spPr>
          <a:xfrm>
            <a:off x="4255203" y="4508058"/>
            <a:ext cx="1662207" cy="1063053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修法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694" y="9191621"/>
            <a:ext cx="1920777" cy="105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線單箭頭接點 4"/>
          <p:cNvCxnSpPr/>
          <p:nvPr/>
        </p:nvCxnSpPr>
        <p:spPr>
          <a:xfrm flipH="1">
            <a:off x="3194541" y="7581688"/>
            <a:ext cx="1434697" cy="145509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單箭頭接點 6"/>
          <p:cNvCxnSpPr/>
          <p:nvPr/>
        </p:nvCxnSpPr>
        <p:spPr>
          <a:xfrm flipH="1">
            <a:off x="3911891" y="7581683"/>
            <a:ext cx="5349141" cy="213645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5482091" y="10880991"/>
            <a:ext cx="2124830" cy="4545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en-US" altLang="zh-TW" dirty="0">
                <a:ea typeface="標楷體" panose="03000509000000000000" pitchFamily="65" charset="-120"/>
              </a:rPr>
              <a:t>(</a:t>
            </a:r>
            <a:r>
              <a:rPr lang="zh-TW" altLang="en-US" dirty="0">
                <a:ea typeface="標楷體" panose="03000509000000000000" pitchFamily="65" charset="-120"/>
              </a:rPr>
              <a:t>俗稱隔週休二日</a:t>
            </a:r>
            <a:r>
              <a:rPr lang="en-US" altLang="zh-TW" dirty="0">
                <a:ea typeface="標楷體" panose="03000509000000000000" pitchFamily="65" charset="-120"/>
              </a:rPr>
              <a:t>)</a:t>
            </a:r>
          </a:p>
        </p:txBody>
      </p:sp>
      <p:sp>
        <p:nvSpPr>
          <p:cNvPr id="10" name="矩形 9"/>
          <p:cNvSpPr/>
          <p:nvPr/>
        </p:nvSpPr>
        <p:spPr>
          <a:xfrm>
            <a:off x="10695295" y="10859328"/>
            <a:ext cx="1893997" cy="4545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en-US" altLang="zh-TW" dirty="0">
                <a:ea typeface="標楷體" panose="03000509000000000000" pitchFamily="65" charset="-120"/>
              </a:rPr>
              <a:t>(</a:t>
            </a:r>
            <a:r>
              <a:rPr lang="zh-TW" altLang="en-US" dirty="0">
                <a:ea typeface="標楷體" panose="03000509000000000000" pitchFamily="65" charset="-120"/>
              </a:rPr>
              <a:t>俗稱週休二日</a:t>
            </a:r>
            <a:r>
              <a:rPr lang="en-US" altLang="zh-TW" dirty="0">
                <a:ea typeface="標楷體" panose="03000509000000000000" pitchFamily="65" charset="-120"/>
              </a:rPr>
              <a:t>)</a:t>
            </a:r>
          </a:p>
        </p:txBody>
      </p:sp>
      <p:sp>
        <p:nvSpPr>
          <p:cNvPr id="13" name="矩形 12"/>
          <p:cNvSpPr/>
          <p:nvPr/>
        </p:nvSpPr>
        <p:spPr>
          <a:xfrm>
            <a:off x="2054696" y="10853812"/>
            <a:ext cx="1163028" cy="4545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dirty="0" smtClean="0">
                <a:ea typeface="標楷體" panose="03000509000000000000" pitchFamily="65" charset="-120"/>
              </a:rPr>
              <a:t>週休</a:t>
            </a:r>
            <a:r>
              <a:rPr lang="en-US" altLang="zh-TW" dirty="0" smtClean="0">
                <a:ea typeface="標楷體" panose="03000509000000000000" pitchFamily="65" charset="-120"/>
              </a:rPr>
              <a:t>1</a:t>
            </a:r>
            <a:r>
              <a:rPr lang="zh-TW" altLang="en-US" dirty="0" smtClean="0">
                <a:ea typeface="標楷體" panose="03000509000000000000" pitchFamily="65" charset="-120"/>
              </a:rPr>
              <a:t>日</a:t>
            </a:r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23" name="圓角矩形 22"/>
          <p:cNvSpPr/>
          <p:nvPr/>
        </p:nvSpPr>
        <p:spPr>
          <a:xfrm>
            <a:off x="8838228" y="6775447"/>
            <a:ext cx="2814228" cy="699025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sz="2700" dirty="0">
                <a:ln w="18000">
                  <a:solidFill>
                    <a:srgbClr val="9C5252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一週少</a:t>
            </a:r>
            <a:r>
              <a:rPr lang="en-US" altLang="zh-TW" sz="2700" dirty="0">
                <a:ln w="18000">
                  <a:solidFill>
                    <a:srgbClr val="9C5252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700" dirty="0">
                <a:ln w="18000">
                  <a:solidFill>
                    <a:srgbClr val="9C5252">
                      <a:satMod val="140000"/>
                    </a:srgbClr>
                  </a:solidFill>
                  <a:prstDash val="solid"/>
                  <a:miter lim="800000"/>
                </a:ln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</a:p>
        </p:txBody>
      </p:sp>
      <p:sp>
        <p:nvSpPr>
          <p:cNvPr id="17" name="向右箭號 16"/>
          <p:cNvSpPr/>
          <p:nvPr/>
        </p:nvSpPr>
        <p:spPr>
          <a:xfrm>
            <a:off x="9261030" y="4508058"/>
            <a:ext cx="2086832" cy="1063053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dirty="0" smtClean="0">
                <a:solidFill>
                  <a:prstClr val="black"/>
                </a:solidFill>
                <a:ea typeface="標楷體" panose="03000509000000000000" pitchFamily="65" charset="-120"/>
              </a:rPr>
              <a:t>修法</a:t>
            </a:r>
            <a:endParaRPr lang="zh-TW" altLang="en-US" dirty="0">
              <a:solidFill>
                <a:prstClr val="black"/>
              </a:solidFill>
              <a:ea typeface="標楷體" panose="03000509000000000000" pitchFamily="65" charset="-120"/>
            </a:endParaRPr>
          </a:p>
        </p:txBody>
      </p:sp>
      <p:sp>
        <p:nvSpPr>
          <p:cNvPr id="28" name="投影片編號版面配置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5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5455152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2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TW" altLang="en-US" b="1" smtClean="0">
                <a:latin typeface="Noto Sans CJK TC Bold"/>
                <a:ea typeface="Noto Sans CJK TC Bold"/>
                <a:cs typeface="Noto Sans CJK TC Bold"/>
              </a:rPr>
              <a:t>第</a:t>
            </a:r>
            <a:r>
              <a:rPr lang="en-US" altLang="zh-TW" b="1" smtClean="0">
                <a:latin typeface="Noto Sans CJK TC Bold"/>
                <a:ea typeface="Noto Sans CJK TC Bold"/>
                <a:cs typeface="Noto Sans CJK TC Bold"/>
              </a:rPr>
              <a:t>24</a:t>
            </a:r>
            <a:r>
              <a:rPr lang="zh-TW" altLang="en-US" b="1" smtClean="0">
                <a:latin typeface="Noto Sans CJK TC Bold"/>
                <a:ea typeface="Noto Sans CJK TC Bold"/>
                <a:cs typeface="Noto Sans CJK TC Bold"/>
              </a:rPr>
              <a:t>條</a:t>
            </a:r>
            <a:r>
              <a:rPr lang="en-US" altLang="zh-TW" b="1" smtClean="0">
                <a:latin typeface="Noto Sans CJK TC Bold"/>
                <a:ea typeface="Noto Sans CJK TC Bold"/>
                <a:cs typeface="Noto Sans CJK TC Bold"/>
              </a:rPr>
              <a:t>-</a:t>
            </a:r>
            <a:r>
              <a:rPr lang="zh-TW" altLang="en-US" b="1" smtClean="0">
                <a:latin typeface="Noto Sans CJK TC Bold"/>
                <a:ea typeface="Noto Sans CJK TC Bold"/>
                <a:cs typeface="Noto Sans CJK TC Bold"/>
              </a:rPr>
              <a:t>休息日加班費</a:t>
            </a:r>
            <a:endParaRPr lang="zh-TW" altLang="en-US" smtClean="0">
              <a:latin typeface="Noto Sans CJK TC Bold"/>
              <a:ea typeface="Noto Sans CJK TC Bold"/>
              <a:cs typeface="Noto Sans CJK TC Bold"/>
            </a:endParaRP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4294967295"/>
          </p:nvPr>
        </p:nvSpPr>
        <p:spPr>
          <a:xfrm>
            <a:off x="848249" y="4713924"/>
            <a:ext cx="6788853" cy="7671792"/>
          </a:xfrm>
          <a:prstGeom prst="rect">
            <a:avLst/>
          </a:prstGeom>
        </p:spPr>
        <p:txBody>
          <a:bodyPr lIns="166649" tIns="83325" rIns="166649" bIns="83325"/>
          <a:lstStyle/>
          <a:p>
            <a:pPr marL="332721" indent="-332721" fontAlgn="ctr">
              <a:lnSpc>
                <a:spcPts val="5832"/>
              </a:lnSpc>
              <a:defRPr/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在二小時以內者，按平日每小時工資額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另再加給一又三分之一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以上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332721" indent="-332721" fontAlgn="ctr">
              <a:lnSpc>
                <a:spcPts val="5832"/>
              </a:lnSpc>
              <a:defRPr/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工作二小時後再繼續工作者，按平日每小時工資額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另再加給一又三分之二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以上</a:t>
            </a:r>
          </a:p>
          <a:p>
            <a:pPr>
              <a:buFont typeface="Wingdings 2" pitchFamily="18" charset="2"/>
              <a:buNone/>
              <a:defRPr/>
            </a:pPr>
            <a:r>
              <a:rPr lang="en-US" altLang="zh-TW" dirty="0" smtClean="0"/>
              <a:t>      </a:t>
            </a:r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2"/>
          </p:nvPr>
        </p:nvSpPr>
        <p:spPr>
          <a:xfrm>
            <a:off x="9063308" y="4579739"/>
            <a:ext cx="6791729" cy="7540527"/>
          </a:xfrm>
        </p:spPr>
        <p:txBody>
          <a:bodyPr/>
          <a:lstStyle/>
          <a:p>
            <a:pPr marL="0" indent="0">
              <a:lnSpc>
                <a:spcPts val="5832"/>
              </a:lnSpc>
              <a:buNone/>
              <a:defRPr/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休息日之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工作時間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及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工資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之計算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：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332721" indent="-332721">
              <a:lnSpc>
                <a:spcPts val="5832"/>
              </a:lnSpc>
              <a:defRPr/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四小時以內者，以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四小時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332721" indent="-332721">
              <a:lnSpc>
                <a:spcPts val="5832"/>
              </a:lnSpc>
              <a:defRPr/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逾四小時至八小時以內者，以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八小時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</a:t>
            </a:r>
            <a:endParaRPr lang="en-US" altLang="zh-TW" dirty="0" smtClean="0">
              <a:latin typeface="Noto Sans CJK TC Bold" pitchFamily="34" charset="-120"/>
              <a:ea typeface="Noto Sans CJK TC Bold" pitchFamily="34" charset="-120"/>
            </a:endParaRPr>
          </a:p>
          <a:p>
            <a:pPr marL="332721" indent="-332721">
              <a:lnSpc>
                <a:spcPts val="5832"/>
              </a:lnSpc>
              <a:defRPr/>
            </a:pP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逾八小時至十二小時以內者，以</a:t>
            </a:r>
            <a:r>
              <a:rPr lang="zh-TW" altLang="zh-TW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十二小時</a:t>
            </a:r>
            <a:r>
              <a:rPr lang="zh-TW" altLang="zh-TW" dirty="0" smtClean="0">
                <a:latin typeface="Noto Sans CJK TC Bold" pitchFamily="34" charset="-120"/>
                <a:ea typeface="Noto Sans CJK TC Bold" pitchFamily="34" charset="-120"/>
              </a:rPr>
              <a:t>計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D03A99-893C-475F-B0C9-705525C91852}" type="slidenum">
              <a:rPr lang="en-US" altLang="zh-TW"/>
              <a:pPr>
                <a:defRPr/>
              </a:pPr>
              <a:t>6</a:t>
            </a:fld>
            <a:endParaRPr lang="en-US" altLang="zh-TW" dirty="0"/>
          </a:p>
        </p:txBody>
      </p:sp>
      <p:sp>
        <p:nvSpPr>
          <p:cNvPr id="18438" name="文字方塊 6"/>
          <p:cNvSpPr txBox="1">
            <a:spLocks noChangeArrowheads="1"/>
          </p:cNvSpPr>
          <p:nvPr/>
        </p:nvSpPr>
        <p:spPr bwMode="auto">
          <a:xfrm>
            <a:off x="715979" y="3124142"/>
            <a:ext cx="8085666" cy="107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66649" tIns="83325" rIns="166649" bIns="83325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TW" sz="5800" b="1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1.</a:t>
            </a:r>
            <a:r>
              <a:rPr lang="zh-TW" altLang="en-US" sz="5800" b="1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倍率</a:t>
            </a:r>
            <a:endParaRPr lang="en-US" altLang="zh-TW" sz="5800" b="1">
              <a:solidFill>
                <a:srgbClr val="C00000"/>
              </a:solidFill>
              <a:latin typeface="Noto Sans CJK TC Bold"/>
              <a:ea typeface="Noto Sans CJK TC Bold"/>
              <a:cs typeface="Noto Sans CJK TC Bold"/>
            </a:endParaRPr>
          </a:p>
        </p:txBody>
      </p:sp>
      <p:sp>
        <p:nvSpPr>
          <p:cNvPr id="18439" name="文字方塊 7"/>
          <p:cNvSpPr txBox="1">
            <a:spLocks noChangeArrowheads="1"/>
          </p:cNvSpPr>
          <p:nvPr/>
        </p:nvSpPr>
        <p:spPr bwMode="auto">
          <a:xfrm>
            <a:off x="8542859" y="3124142"/>
            <a:ext cx="8019530" cy="107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66649" tIns="83325" rIns="166649" bIns="83325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TW" sz="5800" b="1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2.</a:t>
            </a:r>
            <a:r>
              <a:rPr lang="zh-TW" altLang="en-US" sz="5800" b="1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 計給方式</a:t>
            </a:r>
            <a:endParaRPr lang="en-US" altLang="zh-TW" sz="5800" b="1">
              <a:solidFill>
                <a:srgbClr val="C00000"/>
              </a:solidFill>
              <a:latin typeface="Noto Sans CJK TC Bold"/>
              <a:ea typeface="Noto Sans CJK TC Bold"/>
              <a:cs typeface="Noto Sans CJK TC Bold"/>
            </a:endParaRPr>
          </a:p>
        </p:txBody>
      </p:sp>
      <p:cxnSp>
        <p:nvCxnSpPr>
          <p:cNvPr id="9" name="直線接點 8"/>
          <p:cNvCxnSpPr/>
          <p:nvPr/>
        </p:nvCxnSpPr>
        <p:spPr>
          <a:xfrm>
            <a:off x="445691" y="4448474"/>
            <a:ext cx="743294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>
            <a:off x="8672251" y="4448474"/>
            <a:ext cx="743582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81054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smtClean="0">
                <a:latin typeface="Noto Sans Mono CJK TC Bold"/>
                <a:ea typeface="Noto Sans Mono CJK TC Bold"/>
                <a:cs typeface="Noto Sans Mono CJK TC Bold"/>
              </a:rPr>
              <a:t>以平日每小時工資額為</a:t>
            </a:r>
            <a:r>
              <a:rPr lang="en-US" altLang="zh-TW" smtClean="0">
                <a:latin typeface="Noto Sans Mono CJK TC Bold"/>
                <a:ea typeface="Noto Sans Mono CJK TC Bold"/>
                <a:cs typeface="Noto Sans Mono CJK TC Bold"/>
              </a:rPr>
              <a:t>150</a:t>
            </a:r>
            <a:r>
              <a:rPr lang="zh-TW" altLang="zh-TW" smtClean="0">
                <a:latin typeface="Noto Sans Mono CJK TC Bold"/>
                <a:ea typeface="Noto Sans Mono CJK TC Bold"/>
                <a:cs typeface="Noto Sans Mono CJK TC Bold"/>
              </a:rPr>
              <a:t>元</a:t>
            </a:r>
            <a:r>
              <a:rPr lang="zh-TW" altLang="en-US" smtClean="0">
                <a:latin typeface="Noto Sans Mono CJK TC Bold"/>
                <a:ea typeface="Noto Sans Mono CJK TC Bold"/>
                <a:cs typeface="Noto Sans Mono CJK TC Bold"/>
              </a:rPr>
              <a:t>為例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>
          <a:xfrm>
            <a:off x="454316" y="2660333"/>
            <a:ext cx="15653757" cy="8931950"/>
          </a:xfrm>
        </p:spPr>
        <p:txBody>
          <a:bodyPr/>
          <a:lstStyle/>
          <a:p>
            <a:pPr marL="0" lvl="1" indent="0">
              <a:buNone/>
              <a:defRPr/>
            </a:pP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Q</a:t>
            </a: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休息日工作</a:t>
            </a: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小時，</a:t>
            </a:r>
            <a:r>
              <a:rPr lang="zh-TW" altLang="en-US" sz="3600" u="sng" dirty="0">
                <a:latin typeface="Noto Sans CJK TC Bold" pitchFamily="34" charset="-120"/>
                <a:ea typeface="Noto Sans CJK TC Bold" pitchFamily="34" charset="-120"/>
              </a:rPr>
              <a:t>工資、延長工時均以</a:t>
            </a:r>
            <a:r>
              <a:rPr lang="en-US" altLang="zh-TW" sz="3600" u="sng" dirty="0">
                <a:latin typeface="Noto Sans CJK TC Bold" pitchFamily="34" charset="-120"/>
                <a:ea typeface="Noto Sans CJK TC Bold" pitchFamily="34" charset="-120"/>
              </a:rPr>
              <a:t>4</a:t>
            </a:r>
            <a:r>
              <a:rPr lang="zh-TW" altLang="en-US" sz="3600" u="sng" dirty="0">
                <a:latin typeface="Noto Sans CJK TC Bold" pitchFamily="34" charset="-120"/>
                <a:ea typeface="Noto Sans CJK TC Bold" pitchFamily="34" charset="-120"/>
              </a:rPr>
              <a:t>小時</a:t>
            </a: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計。</a:t>
            </a:r>
            <a:endParaRPr lang="en-US" altLang="zh-TW" sz="3600" dirty="0"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buNone/>
              <a:defRPr/>
            </a:pPr>
            <a:endParaRPr lang="en-US" altLang="zh-TW" sz="3600" dirty="0"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buNone/>
              <a:defRPr/>
            </a:pP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休息日加班費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計算方式</a:t>
            </a:r>
            <a:r>
              <a:rPr lang="zh-TW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（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+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（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 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=900</a:t>
            </a:r>
          </a:p>
          <a:p>
            <a:pPr lvl="1">
              <a:lnSpc>
                <a:spcPct val="150000"/>
              </a:lnSpc>
              <a:buFont typeface="Wingdings 2" pitchFamily="18" charset="2"/>
              <a:buNone/>
              <a:defRPr/>
            </a:pPr>
            <a:endParaRPr lang="zh-TW" altLang="zh-TW" sz="3600" dirty="0">
              <a:solidFill>
                <a:schemeClr val="tx2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ct val="150000"/>
              </a:lnSpc>
              <a:buNone/>
              <a:defRPr/>
            </a:pP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Q</a:t>
            </a: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休息日工作</a:t>
            </a: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6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小時，</a:t>
            </a:r>
            <a:r>
              <a:rPr lang="zh-TW" altLang="en-US" sz="3600" u="sng" dirty="0">
                <a:latin typeface="Noto Sans CJK TC Bold" pitchFamily="34" charset="-120"/>
                <a:ea typeface="Noto Sans CJK TC Bold" pitchFamily="34" charset="-120"/>
              </a:rPr>
              <a:t>工資、延長工時均以</a:t>
            </a:r>
            <a:r>
              <a:rPr lang="en-US" altLang="zh-TW" sz="3600" u="sng" dirty="0">
                <a:latin typeface="Noto Sans CJK TC Bold" pitchFamily="34" charset="-120"/>
                <a:ea typeface="Noto Sans CJK TC Bold" pitchFamily="34" charset="-120"/>
              </a:rPr>
              <a:t>8</a:t>
            </a:r>
            <a:r>
              <a:rPr lang="zh-TW" altLang="en-US" sz="3600" u="sng" dirty="0">
                <a:latin typeface="Noto Sans CJK TC Bold" pitchFamily="34" charset="-120"/>
                <a:ea typeface="Noto Sans CJK TC Bold" pitchFamily="34" charset="-120"/>
              </a:rPr>
              <a:t>小時</a:t>
            </a: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計。</a:t>
            </a: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	</a:t>
            </a:r>
          </a:p>
          <a:p>
            <a:pPr marL="0" lvl="1" indent="0">
              <a:lnSpc>
                <a:spcPct val="150000"/>
              </a:lnSpc>
              <a:buNone/>
              <a:defRPr/>
            </a:pPr>
            <a:r>
              <a:rPr lang="zh-TW" altLang="en-US" sz="3600" b="1" dirty="0">
                <a:latin typeface="Noto Sans CJK TC Bold" pitchFamily="34" charset="-120"/>
                <a:ea typeface="Noto Sans CJK TC Bold" pitchFamily="34" charset="-120"/>
              </a:rPr>
              <a:t>休息日加班費</a:t>
            </a:r>
            <a:r>
              <a:rPr lang="zh-TW" altLang="zh-TW" sz="3600" b="1" dirty="0">
                <a:latin typeface="Noto Sans CJK TC Bold" pitchFamily="34" charset="-120"/>
                <a:ea typeface="Noto Sans CJK TC Bold" pitchFamily="34" charset="-120"/>
              </a:rPr>
              <a:t>計算方式</a:t>
            </a:r>
            <a:r>
              <a:rPr lang="zh-TW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（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 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+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（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 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x6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= 1,900</a:t>
            </a:r>
          </a:p>
          <a:p>
            <a:pPr marL="0" lvl="1" indent="0">
              <a:lnSpc>
                <a:spcPct val="150000"/>
              </a:lnSpc>
              <a:buNone/>
              <a:defRPr/>
            </a:pPr>
            <a:endParaRPr lang="en-US" altLang="zh-TW" sz="3600" dirty="0"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ct val="150000"/>
              </a:lnSpc>
              <a:buNone/>
              <a:defRPr/>
            </a:pP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Q</a:t>
            </a: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休息日工作</a:t>
            </a:r>
            <a:r>
              <a:rPr lang="en-US" altLang="zh-TW" sz="3600" dirty="0">
                <a:latin typeface="Noto Sans CJK TC Bold" pitchFamily="34" charset="-120"/>
                <a:ea typeface="Noto Sans CJK TC Bold" pitchFamily="34" charset="-120"/>
              </a:rPr>
              <a:t>10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小時，</a:t>
            </a:r>
            <a:r>
              <a:rPr lang="zh-TW" altLang="en-US" sz="3600" u="sng" dirty="0">
                <a:latin typeface="Noto Sans CJK TC Bold" pitchFamily="34" charset="-120"/>
                <a:ea typeface="Noto Sans CJK TC Bold" pitchFamily="34" charset="-120"/>
              </a:rPr>
              <a:t>工資、延長工時均以</a:t>
            </a:r>
            <a:r>
              <a:rPr lang="en-US" altLang="zh-TW" sz="3600" u="sng" dirty="0"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lang="zh-TW" altLang="en-US" sz="3600" u="sng" dirty="0">
                <a:latin typeface="Noto Sans CJK TC Bold" pitchFamily="34" charset="-120"/>
                <a:ea typeface="Noto Sans CJK TC Bold" pitchFamily="34" charset="-120"/>
              </a:rPr>
              <a:t>小時</a:t>
            </a: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計。</a:t>
            </a:r>
            <a:endParaRPr lang="en-US" altLang="zh-TW" sz="3600" dirty="0"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ts val="7290"/>
              </a:lnSpc>
              <a:buNone/>
              <a:defRPr/>
            </a:pPr>
            <a:r>
              <a:rPr lang="zh-TW" altLang="en-US" sz="3600" dirty="0">
                <a:latin typeface="Noto Sans CJK TC Bold" pitchFamily="34" charset="-120"/>
                <a:ea typeface="Noto Sans CJK TC Bold" pitchFamily="34" charset="-120"/>
              </a:rPr>
              <a:t>休息日加班費</a:t>
            </a:r>
            <a:r>
              <a:rPr lang="zh-TW" altLang="zh-TW" sz="3600" dirty="0">
                <a:latin typeface="Noto Sans CJK TC Bold" pitchFamily="34" charset="-120"/>
                <a:ea typeface="Noto Sans CJK TC Bold" pitchFamily="34" charset="-120"/>
              </a:rPr>
              <a:t>計算方式</a:t>
            </a:r>
            <a:r>
              <a:rPr lang="zh-TW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：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（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x2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+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（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   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x6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） </a:t>
            </a:r>
            <a:endParaRPr lang="en-US" altLang="zh-TW" sz="3600" dirty="0">
              <a:solidFill>
                <a:schemeClr val="tx2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0" lvl="1" indent="0">
              <a:lnSpc>
                <a:spcPts val="7290"/>
              </a:lnSpc>
              <a:buNone/>
              <a:defRPr/>
            </a:pP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                                                                      +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（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150x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2   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     </a:t>
            </a:r>
            <a:r>
              <a:rPr lang="en-US" altLang="zh-TW" sz="36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x4</a:t>
            </a:r>
            <a:r>
              <a:rPr lang="zh-TW" altLang="en-US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r>
              <a:rPr lang="en-US" altLang="zh-TW" sz="3600" dirty="0">
                <a:solidFill>
                  <a:schemeClr val="tx2"/>
                </a:solidFill>
                <a:latin typeface="Noto Sans CJK TC Bold" pitchFamily="34" charset="-120"/>
                <a:ea typeface="Noto Sans CJK TC Bold" pitchFamily="34" charset="-120"/>
              </a:rPr>
              <a:t>=3,500</a:t>
            </a:r>
          </a:p>
          <a:p>
            <a:pPr>
              <a:defRPr/>
            </a:pPr>
            <a:endParaRPr lang="zh-TW" altLang="en-US" sz="3600" dirty="0">
              <a:latin typeface="Noto Sans CJK TC Bold" pitchFamily="34" charset="-120"/>
              <a:ea typeface="Noto Sans CJK TC Bold" pitchFamily="34" charset="-120"/>
            </a:endParaRPr>
          </a:p>
        </p:txBody>
      </p:sp>
      <p:grpSp>
        <p:nvGrpSpPr>
          <p:cNvPr id="22532" name="群組 11"/>
          <p:cNvGrpSpPr>
            <a:grpSpLocks/>
          </p:cNvGrpSpPr>
          <p:nvPr/>
        </p:nvGrpSpPr>
        <p:grpSpPr bwMode="auto">
          <a:xfrm>
            <a:off x="7499082" y="3655044"/>
            <a:ext cx="652720" cy="1061912"/>
            <a:chOff x="2627784" y="5229200"/>
            <a:chExt cx="360040" cy="577712"/>
          </a:xfrm>
        </p:grpSpPr>
        <p:sp>
          <p:nvSpPr>
            <p:cNvPr id="22560" name="文字方塊 4"/>
            <p:cNvSpPr txBox="1">
              <a:spLocks noChangeArrowheads="1"/>
            </p:cNvSpPr>
            <p:nvPr/>
          </p:nvSpPr>
          <p:spPr bwMode="auto">
            <a:xfrm>
              <a:off x="2627784" y="5229200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1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sp>
          <p:nvSpPr>
            <p:cNvPr id="22561" name="文字方塊 5"/>
            <p:cNvSpPr txBox="1">
              <a:spLocks noChangeArrowheads="1"/>
            </p:cNvSpPr>
            <p:nvPr/>
          </p:nvSpPr>
          <p:spPr bwMode="auto">
            <a:xfrm>
              <a:off x="2627784" y="5589240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3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cxnSp>
          <p:nvCxnSpPr>
            <p:cNvPr id="10" name="直線接點 9"/>
            <p:cNvCxnSpPr/>
            <p:nvPr/>
          </p:nvCxnSpPr>
          <p:spPr>
            <a:xfrm>
              <a:off x="2627784" y="5589438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533" name="群組 13"/>
          <p:cNvGrpSpPr>
            <a:grpSpLocks/>
          </p:cNvGrpSpPr>
          <p:nvPr/>
        </p:nvGrpSpPr>
        <p:grpSpPr bwMode="auto">
          <a:xfrm>
            <a:off x="11280252" y="3655044"/>
            <a:ext cx="652718" cy="1061912"/>
            <a:chOff x="3275856" y="5301208"/>
            <a:chExt cx="360040" cy="577712"/>
          </a:xfrm>
        </p:grpSpPr>
        <p:sp>
          <p:nvSpPr>
            <p:cNvPr id="22557" name="文字方塊 6"/>
            <p:cNvSpPr txBox="1">
              <a:spLocks noChangeArrowheads="1"/>
            </p:cNvSpPr>
            <p:nvPr/>
          </p:nvSpPr>
          <p:spPr bwMode="auto">
            <a:xfrm>
              <a:off x="3275856" y="530120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2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sp>
          <p:nvSpPr>
            <p:cNvPr id="22558" name="文字方塊 7"/>
            <p:cNvSpPr txBox="1">
              <a:spLocks noChangeArrowheads="1"/>
            </p:cNvSpPr>
            <p:nvPr/>
          </p:nvSpPr>
          <p:spPr bwMode="auto">
            <a:xfrm>
              <a:off x="3275856" y="566124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3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cxnSp>
          <p:nvCxnSpPr>
            <p:cNvPr id="11" name="直線接點 10"/>
            <p:cNvCxnSpPr/>
            <p:nvPr/>
          </p:nvCxnSpPr>
          <p:spPr>
            <a:xfrm>
              <a:off x="3275856" y="5661446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6" name="直線接點 15"/>
          <p:cNvCxnSpPr/>
          <p:nvPr/>
        </p:nvCxnSpPr>
        <p:spPr>
          <a:xfrm>
            <a:off x="586586" y="5110639"/>
            <a:ext cx="15259826" cy="0"/>
          </a:xfrm>
          <a:prstGeom prst="line">
            <a:avLst/>
          </a:prstGeom>
          <a:ln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>
            <a:off x="454316" y="8021836"/>
            <a:ext cx="15259826" cy="0"/>
          </a:xfrm>
          <a:prstGeom prst="line">
            <a:avLst/>
          </a:prstGeom>
          <a:ln>
            <a:prstDash val="sysDash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22536" name="群組 21"/>
          <p:cNvGrpSpPr>
            <a:grpSpLocks/>
          </p:cNvGrpSpPr>
          <p:nvPr/>
        </p:nvGrpSpPr>
        <p:grpSpPr bwMode="auto">
          <a:xfrm>
            <a:off x="7499082" y="6432058"/>
            <a:ext cx="652720" cy="1061912"/>
            <a:chOff x="2627784" y="5229200"/>
            <a:chExt cx="360040" cy="577712"/>
          </a:xfrm>
        </p:grpSpPr>
        <p:sp>
          <p:nvSpPr>
            <p:cNvPr id="22554" name="文字方塊 22"/>
            <p:cNvSpPr txBox="1">
              <a:spLocks noChangeArrowheads="1"/>
            </p:cNvSpPr>
            <p:nvPr/>
          </p:nvSpPr>
          <p:spPr bwMode="auto">
            <a:xfrm>
              <a:off x="2627784" y="5229200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1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sp>
          <p:nvSpPr>
            <p:cNvPr id="22555" name="文字方塊 23"/>
            <p:cNvSpPr txBox="1">
              <a:spLocks noChangeArrowheads="1"/>
            </p:cNvSpPr>
            <p:nvPr/>
          </p:nvSpPr>
          <p:spPr bwMode="auto">
            <a:xfrm>
              <a:off x="2627784" y="5589240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3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cxnSp>
          <p:nvCxnSpPr>
            <p:cNvPr id="25" name="直線接點 24"/>
            <p:cNvCxnSpPr/>
            <p:nvPr/>
          </p:nvCxnSpPr>
          <p:spPr>
            <a:xfrm>
              <a:off x="2627784" y="5589438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537" name="群組 25"/>
          <p:cNvGrpSpPr>
            <a:grpSpLocks/>
          </p:cNvGrpSpPr>
          <p:nvPr/>
        </p:nvGrpSpPr>
        <p:grpSpPr bwMode="auto">
          <a:xfrm>
            <a:off x="11541915" y="6432058"/>
            <a:ext cx="652720" cy="1061912"/>
            <a:chOff x="3275856" y="5301208"/>
            <a:chExt cx="360040" cy="577712"/>
          </a:xfrm>
        </p:grpSpPr>
        <p:sp>
          <p:nvSpPr>
            <p:cNvPr id="22551" name="文字方塊 26"/>
            <p:cNvSpPr txBox="1">
              <a:spLocks noChangeArrowheads="1"/>
            </p:cNvSpPr>
            <p:nvPr/>
          </p:nvSpPr>
          <p:spPr bwMode="auto">
            <a:xfrm>
              <a:off x="3275856" y="530120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2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sp>
          <p:nvSpPr>
            <p:cNvPr id="22552" name="文字方塊 27"/>
            <p:cNvSpPr txBox="1">
              <a:spLocks noChangeArrowheads="1"/>
            </p:cNvSpPr>
            <p:nvPr/>
          </p:nvSpPr>
          <p:spPr bwMode="auto">
            <a:xfrm>
              <a:off x="3275856" y="566124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3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cxnSp>
          <p:nvCxnSpPr>
            <p:cNvPr id="29" name="直線接點 28"/>
            <p:cNvCxnSpPr/>
            <p:nvPr/>
          </p:nvCxnSpPr>
          <p:spPr>
            <a:xfrm>
              <a:off x="3275856" y="5661446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538" name="群組 29"/>
          <p:cNvGrpSpPr>
            <a:grpSpLocks/>
          </p:cNvGrpSpPr>
          <p:nvPr/>
        </p:nvGrpSpPr>
        <p:grpSpPr bwMode="auto">
          <a:xfrm>
            <a:off x="7499082" y="9211985"/>
            <a:ext cx="652720" cy="1061913"/>
            <a:chOff x="2627784" y="5229200"/>
            <a:chExt cx="360040" cy="577712"/>
          </a:xfrm>
        </p:grpSpPr>
        <p:sp>
          <p:nvSpPr>
            <p:cNvPr id="22548" name="文字方塊 30"/>
            <p:cNvSpPr txBox="1">
              <a:spLocks noChangeArrowheads="1"/>
            </p:cNvSpPr>
            <p:nvPr/>
          </p:nvSpPr>
          <p:spPr bwMode="auto">
            <a:xfrm>
              <a:off x="2627784" y="5229200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1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sp>
          <p:nvSpPr>
            <p:cNvPr id="22549" name="文字方塊 31"/>
            <p:cNvSpPr txBox="1">
              <a:spLocks noChangeArrowheads="1"/>
            </p:cNvSpPr>
            <p:nvPr/>
          </p:nvSpPr>
          <p:spPr bwMode="auto">
            <a:xfrm>
              <a:off x="2627784" y="5589240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3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cxnSp>
          <p:nvCxnSpPr>
            <p:cNvPr id="33" name="直線接點 32"/>
            <p:cNvCxnSpPr/>
            <p:nvPr/>
          </p:nvCxnSpPr>
          <p:spPr>
            <a:xfrm>
              <a:off x="2627784" y="5589438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2539" name="群組 33"/>
          <p:cNvGrpSpPr>
            <a:grpSpLocks/>
          </p:cNvGrpSpPr>
          <p:nvPr/>
        </p:nvGrpSpPr>
        <p:grpSpPr bwMode="auto">
          <a:xfrm>
            <a:off x="11280252" y="9211984"/>
            <a:ext cx="652718" cy="1061913"/>
            <a:chOff x="3275856" y="5301208"/>
            <a:chExt cx="360040" cy="577712"/>
          </a:xfrm>
        </p:grpSpPr>
        <p:sp>
          <p:nvSpPr>
            <p:cNvPr id="22545" name="文字方塊 34"/>
            <p:cNvSpPr txBox="1">
              <a:spLocks noChangeArrowheads="1"/>
            </p:cNvSpPr>
            <p:nvPr/>
          </p:nvSpPr>
          <p:spPr bwMode="auto">
            <a:xfrm>
              <a:off x="3275856" y="530120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2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sp>
          <p:nvSpPr>
            <p:cNvPr id="22546" name="文字方塊 35"/>
            <p:cNvSpPr txBox="1">
              <a:spLocks noChangeArrowheads="1"/>
            </p:cNvSpPr>
            <p:nvPr/>
          </p:nvSpPr>
          <p:spPr bwMode="auto">
            <a:xfrm>
              <a:off x="3275856" y="566124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3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cxnSp>
          <p:nvCxnSpPr>
            <p:cNvPr id="37" name="直線接點 36"/>
            <p:cNvCxnSpPr/>
            <p:nvPr/>
          </p:nvCxnSpPr>
          <p:spPr>
            <a:xfrm>
              <a:off x="3275856" y="5661446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投影片編號版面配置區 3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1917A4-53B6-4559-8597-827237D623BE}" type="slidenum">
              <a:rPr lang="en-US" altLang="zh-TW"/>
              <a:pPr>
                <a:defRPr/>
              </a:pPr>
              <a:t>7</a:t>
            </a:fld>
            <a:endParaRPr lang="en-US" altLang="zh-TW" dirty="0"/>
          </a:p>
        </p:txBody>
      </p:sp>
      <p:grpSp>
        <p:nvGrpSpPr>
          <p:cNvPr id="22541" name="群組 42"/>
          <p:cNvGrpSpPr>
            <a:grpSpLocks/>
          </p:cNvGrpSpPr>
          <p:nvPr/>
        </p:nvGrpSpPr>
        <p:grpSpPr bwMode="auto">
          <a:xfrm>
            <a:off x="11412522" y="10402132"/>
            <a:ext cx="649844" cy="1061913"/>
            <a:chOff x="3275856" y="5301208"/>
            <a:chExt cx="360040" cy="577712"/>
          </a:xfrm>
        </p:grpSpPr>
        <p:sp>
          <p:nvSpPr>
            <p:cNvPr id="22542" name="文字方塊 43"/>
            <p:cNvSpPr txBox="1">
              <a:spLocks noChangeArrowheads="1"/>
            </p:cNvSpPr>
            <p:nvPr/>
          </p:nvSpPr>
          <p:spPr bwMode="auto">
            <a:xfrm>
              <a:off x="3275856" y="530120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2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sp>
          <p:nvSpPr>
            <p:cNvPr id="22543" name="文字方塊 44"/>
            <p:cNvSpPr txBox="1">
              <a:spLocks noChangeArrowheads="1"/>
            </p:cNvSpPr>
            <p:nvPr/>
          </p:nvSpPr>
          <p:spPr bwMode="auto">
            <a:xfrm>
              <a:off x="3275856" y="5661248"/>
              <a:ext cx="360040" cy="217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2"/>
                </a:buClr>
                <a:buFont typeface="Wingdings" pitchFamily="2" charset="2"/>
                <a:buChar char="o"/>
                <a:defRPr kumimoji="1" sz="2000">
                  <a:solidFill>
                    <a:schemeClr val="tx1"/>
                  </a:solidFill>
                  <a:latin typeface="Verdana" pitchFamily="34" charset="0"/>
                  <a:ea typeface="新細明體" pitchFamily="18" charset="-120"/>
                </a:defRPr>
              </a:lvl9pPr>
            </a:lstStyle>
            <a:p>
              <a:pPr eaLnBrk="1" hangingPunct="1">
                <a:buFont typeface="Wingdings" pitchFamily="2" charset="2"/>
                <a:buNone/>
              </a:pPr>
              <a:r>
                <a:rPr lang="en-US" altLang="zh-TW">
                  <a:solidFill>
                    <a:srgbClr val="C00000"/>
                  </a:solidFill>
                  <a:latin typeface="Noto Sans CJK TC Bold"/>
                  <a:ea typeface="Noto Sans CJK TC Bold"/>
                  <a:cs typeface="Noto Sans CJK TC Bold"/>
                </a:rPr>
                <a:t>3</a:t>
              </a:r>
              <a:endParaRPr lang="zh-TW" altLang="en-US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endParaRPr>
            </a:p>
          </p:txBody>
        </p:sp>
        <p:cxnSp>
          <p:nvCxnSpPr>
            <p:cNvPr id="46" name="直線接點 45"/>
            <p:cNvCxnSpPr/>
            <p:nvPr/>
          </p:nvCxnSpPr>
          <p:spPr>
            <a:xfrm>
              <a:off x="3275856" y="5661446"/>
              <a:ext cx="360040" cy="0"/>
            </a:xfrm>
            <a:prstGeom prst="line">
              <a:avLst/>
            </a:prstGeom>
            <a:ln>
              <a:solidFill>
                <a:srgbClr val="C00000"/>
              </a:solidFill>
            </a:ln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3766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5"/>
          <p:cNvSpPr>
            <a:spLocks noGrp="1"/>
          </p:cNvSpPr>
          <p:nvPr>
            <p:ph type="body" sz="half" idx="4294967295"/>
          </p:nvPr>
        </p:nvSpPr>
        <p:spPr>
          <a:xfrm>
            <a:off x="586586" y="5772806"/>
            <a:ext cx="7174160" cy="4360961"/>
          </a:xfrm>
          <a:ln w="19050"/>
        </p:spPr>
        <p:txBody>
          <a:bodyPr/>
          <a:lstStyle/>
          <a:p>
            <a:pPr marL="0" indent="0">
              <a:buClr>
                <a:schemeClr val="accent2"/>
              </a:buClr>
              <a:buNone/>
              <a:defRPr/>
            </a:pP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休息日</a:t>
            </a:r>
            <a:r>
              <a:rPr kumimoji="1" lang="zh-TW" altLang="en-US" b="1" dirty="0" smtClean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出勤時數一律納入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32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條每月延長工時總數</a:t>
            </a:r>
            <a:r>
              <a:rPr kumimoji="1" lang="en-US" altLang="zh-TW" dirty="0" smtClean="0">
                <a:latin typeface="Noto Sans CJK TC Bold" pitchFamily="34" charset="-120"/>
                <a:ea typeface="Noto Sans CJK TC Bold" pitchFamily="34" charset="-120"/>
              </a:rPr>
              <a:t>(46H)</a:t>
            </a:r>
            <a:r>
              <a:rPr kumimoji="1" lang="zh-TW" altLang="en-US" dirty="0" smtClean="0">
                <a:latin typeface="Noto Sans CJK TC Bold" pitchFamily="34" charset="-120"/>
                <a:ea typeface="Noto Sans CJK TC Bold" pitchFamily="34" charset="-120"/>
              </a:rPr>
              <a:t>計算</a:t>
            </a:r>
          </a:p>
          <a:p>
            <a:pPr eaLnBrk="1" hangingPunct="1">
              <a:spcBef>
                <a:spcPct val="20000"/>
              </a:spcBef>
              <a:buClr>
                <a:schemeClr val="accent2"/>
              </a:buClr>
              <a:buSzTx/>
              <a:buFont typeface="Wingdings" pitchFamily="2" charset="2"/>
              <a:buNone/>
              <a:defRPr/>
            </a:pPr>
            <a:endParaRPr kumimoji="1" lang="en-US" altLang="zh-TW" sz="4000" dirty="0"/>
          </a:p>
          <a:p>
            <a:pPr>
              <a:defRPr/>
            </a:pPr>
            <a:endParaRPr lang="zh-TW" altLang="en-US" sz="4000" dirty="0"/>
          </a:p>
        </p:txBody>
      </p:sp>
      <p:sp>
        <p:nvSpPr>
          <p:cNvPr id="19459" name="Rectangle 6"/>
          <p:cNvSpPr>
            <a:spLocks noGrp="1"/>
          </p:cNvSpPr>
          <p:nvPr>
            <p:ph type="body" sz="half" idx="4294967295"/>
          </p:nvPr>
        </p:nvSpPr>
        <p:spPr>
          <a:xfrm>
            <a:off x="8476722" y="5772807"/>
            <a:ext cx="8085666" cy="5513189"/>
          </a:xfrm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buClr>
                <a:schemeClr val="accent2"/>
              </a:buClr>
              <a:buNone/>
            </a:pP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前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2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個小時加班費：</a:t>
            </a:r>
            <a:r>
              <a:rPr kumimoji="1" lang="en-US" altLang="zh-TW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1</a:t>
            </a:r>
            <a:r>
              <a:rPr kumimoji="1" lang="zh-TW" altLang="en-US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又</a:t>
            </a:r>
            <a:r>
              <a:rPr kumimoji="1" lang="en-US" altLang="zh-TW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1/3</a:t>
            </a:r>
          </a:p>
          <a:p>
            <a:pPr marL="0" indent="0">
              <a:buClr>
                <a:schemeClr val="accent2"/>
              </a:buClr>
              <a:buNone/>
            </a:pP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第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3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個小時起加班費：</a:t>
            </a:r>
            <a:r>
              <a:rPr kumimoji="1" lang="en-US" altLang="zh-TW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1</a:t>
            </a:r>
            <a:r>
              <a:rPr kumimoji="1" lang="zh-TW" altLang="en-US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又</a:t>
            </a:r>
            <a:r>
              <a:rPr kumimoji="1" lang="en-US" altLang="zh-TW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2/3</a:t>
            </a:r>
          </a:p>
          <a:p>
            <a:pPr marL="0" indent="0">
              <a:buClr>
                <a:schemeClr val="accent2"/>
              </a:buClr>
              <a:buNone/>
            </a:pP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第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9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個小時起加班費：</a:t>
            </a:r>
            <a:r>
              <a:rPr kumimoji="1" lang="en-US" altLang="zh-TW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2</a:t>
            </a:r>
            <a:r>
              <a:rPr kumimoji="1" lang="zh-TW" altLang="en-US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又</a:t>
            </a:r>
            <a:r>
              <a:rPr kumimoji="1" lang="en-US" altLang="zh-TW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2/3</a:t>
            </a:r>
            <a:r>
              <a:rPr kumimoji="1" lang="zh-TW" altLang="en-US" b="1" smtClean="0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 </a:t>
            </a:r>
            <a:endParaRPr kumimoji="1" lang="en-US" altLang="zh-TW" b="1" smtClean="0">
              <a:solidFill>
                <a:srgbClr val="C00000"/>
              </a:solidFill>
              <a:latin typeface="Noto Sans CJK TC Bold"/>
              <a:ea typeface="Noto Sans CJK TC Bold"/>
              <a:cs typeface="Noto Sans CJK TC Bold"/>
            </a:endParaRPr>
          </a:p>
          <a:p>
            <a:pPr marL="0" indent="0">
              <a:spcBef>
                <a:spcPts val="2187"/>
              </a:spcBef>
              <a:buClr>
                <a:schemeClr val="accent2"/>
              </a:buClr>
              <a:buNone/>
            </a:pP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第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1-4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小時，以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4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小時計</a:t>
            </a:r>
            <a:endParaRPr kumimoji="1" lang="en-US" altLang="zh-TW" smtClean="0">
              <a:latin typeface="Noto Sans CJK TC Bold"/>
              <a:ea typeface="Noto Sans CJK TC Bold"/>
              <a:cs typeface="Noto Sans CJK TC Bold"/>
            </a:endParaRPr>
          </a:p>
          <a:p>
            <a:pPr marL="0" indent="0">
              <a:buClr>
                <a:schemeClr val="accent2"/>
              </a:buClr>
              <a:buNone/>
            </a:pP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第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5-8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小時，以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8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小時計</a:t>
            </a:r>
            <a:endParaRPr kumimoji="1" lang="en-US" altLang="zh-TW" smtClean="0">
              <a:latin typeface="Noto Sans CJK TC Bold"/>
              <a:ea typeface="Noto Sans CJK TC Bold"/>
              <a:cs typeface="Noto Sans CJK TC Bold"/>
            </a:endParaRPr>
          </a:p>
          <a:p>
            <a:pPr marL="0" indent="0">
              <a:buClr>
                <a:schemeClr val="accent2"/>
              </a:buClr>
              <a:buNone/>
            </a:pP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第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9-12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小時，以</a:t>
            </a:r>
            <a:r>
              <a:rPr kumimoji="1" lang="en-US" altLang="zh-TW" smtClean="0">
                <a:latin typeface="Noto Sans CJK TC Bold"/>
                <a:ea typeface="Noto Sans CJK TC Bold"/>
                <a:cs typeface="Noto Sans CJK TC Bold"/>
              </a:rPr>
              <a:t>12</a:t>
            </a:r>
            <a:r>
              <a:rPr kumimoji="1" lang="zh-TW" altLang="en-US" smtClean="0">
                <a:latin typeface="Noto Sans CJK TC Bold"/>
                <a:ea typeface="Noto Sans CJK TC Bold"/>
                <a:cs typeface="Noto Sans CJK TC Bold"/>
              </a:rPr>
              <a:t>小時計</a:t>
            </a:r>
          </a:p>
        </p:txBody>
      </p:sp>
      <p:sp>
        <p:nvSpPr>
          <p:cNvPr id="19460" name="文字方塊 4"/>
          <p:cNvSpPr txBox="1">
            <a:spLocks noChangeArrowheads="1"/>
          </p:cNvSpPr>
          <p:nvPr/>
        </p:nvSpPr>
        <p:spPr bwMode="auto">
          <a:xfrm>
            <a:off x="454316" y="4051757"/>
            <a:ext cx="7565217" cy="1073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66649" tIns="83325" rIns="166649" bIns="83325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TW" sz="58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1.</a:t>
            </a:r>
            <a:r>
              <a:rPr lang="zh-TW" altLang="en-US" sz="51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工時安排</a:t>
            </a:r>
            <a:r>
              <a:rPr lang="en-US" altLang="zh-TW" sz="51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『</a:t>
            </a:r>
            <a:r>
              <a:rPr lang="zh-TW" altLang="en-US" sz="5100" b="1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總量管制</a:t>
            </a:r>
            <a:r>
              <a:rPr lang="en-US" altLang="zh-TW" sz="51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』</a:t>
            </a:r>
          </a:p>
        </p:txBody>
      </p:sp>
      <p:sp>
        <p:nvSpPr>
          <p:cNvPr id="19461" name="文字方塊 5"/>
          <p:cNvSpPr txBox="1">
            <a:spLocks noChangeArrowheads="1"/>
          </p:cNvSpPr>
          <p:nvPr/>
        </p:nvSpPr>
        <p:spPr bwMode="auto">
          <a:xfrm>
            <a:off x="8542857" y="4051757"/>
            <a:ext cx="6912497" cy="1073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66649" tIns="83325" rIns="166649" bIns="83325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kumimoji="1" sz="2000">
                <a:solidFill>
                  <a:schemeClr val="tx1"/>
                </a:solidFill>
                <a:latin typeface="Verdana" pitchFamily="34" charset="0"/>
                <a:ea typeface="新細明體" pitchFamily="18" charset="-12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en-US" altLang="zh-TW" sz="58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2.</a:t>
            </a:r>
            <a:r>
              <a:rPr lang="zh-TW" altLang="en-US" sz="51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工資成本</a:t>
            </a:r>
            <a:r>
              <a:rPr lang="en-US" altLang="zh-TW" sz="51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『</a:t>
            </a:r>
            <a:r>
              <a:rPr lang="zh-TW" altLang="en-US" sz="5100" b="1">
                <a:solidFill>
                  <a:srgbClr val="C00000"/>
                </a:solidFill>
                <a:latin typeface="Noto Sans CJK TC Bold"/>
                <a:ea typeface="Noto Sans CJK TC Bold"/>
                <a:cs typeface="Noto Sans CJK TC Bold"/>
              </a:rPr>
              <a:t>以價制量</a:t>
            </a:r>
            <a:r>
              <a:rPr lang="en-US" altLang="zh-TW" sz="5100" b="1">
                <a:solidFill>
                  <a:srgbClr val="595959"/>
                </a:solidFill>
                <a:latin typeface="Noto Sans CJK TC Bold"/>
                <a:ea typeface="Noto Sans CJK TC Bold"/>
                <a:cs typeface="Noto Sans CJK TC Bold"/>
              </a:rPr>
              <a:t>』</a:t>
            </a:r>
          </a:p>
        </p:txBody>
      </p:sp>
      <p:cxnSp>
        <p:nvCxnSpPr>
          <p:cNvPr id="7" name="直線接點 6"/>
          <p:cNvCxnSpPr/>
          <p:nvPr/>
        </p:nvCxnSpPr>
        <p:spPr>
          <a:xfrm>
            <a:off x="445691" y="5373172"/>
            <a:ext cx="743294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8542858" y="5373172"/>
            <a:ext cx="743294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fld id="{4822A236-85E3-41C6-AAA3-E1CBE7C6C42B}" type="slidenum">
              <a:rPr lang="en-US" altLang="zh-TW" smtClean="0"/>
              <a:pPr>
                <a:buFont typeface="Wingdings" pitchFamily="2" charset="2"/>
                <a:buNone/>
                <a:defRPr/>
              </a:pPr>
              <a:t>8</a:t>
            </a:fld>
            <a:endParaRPr lang="en-US" altLang="zh-TW" dirty="0"/>
          </a:p>
        </p:txBody>
      </p:sp>
      <p:sp>
        <p:nvSpPr>
          <p:cNvPr id="10" name="標題 2"/>
          <p:cNvSpPr txBox="1">
            <a:spLocks/>
          </p:cNvSpPr>
          <p:nvPr/>
        </p:nvSpPr>
        <p:spPr bwMode="auto">
          <a:xfrm>
            <a:off x="1932279" y="784682"/>
            <a:ext cx="14078030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66649" tIns="83325" rIns="166649" bIns="166649" anchor="ctr"/>
          <a:lstStyle/>
          <a:p>
            <a:pPr eaLnBrk="0" hangingPunct="0">
              <a:buFont typeface="Wingdings" pitchFamily="2" charset="2"/>
              <a:buNone/>
              <a:defRPr/>
            </a:pPr>
            <a:r>
              <a:rPr lang="zh-TW" altLang="en-US" sz="7300" b="1" dirty="0">
                <a:solidFill>
                  <a:schemeClr val="tx2"/>
                </a:solidFill>
                <a:latin typeface="Noto Sans CJK TC Black" pitchFamily="34" charset="-120"/>
                <a:ea typeface="Noto Sans CJK TC Black" pitchFamily="34" charset="-120"/>
              </a:rPr>
              <a:t>一例一休如何能落實週休二日？</a:t>
            </a:r>
            <a:endParaRPr kumimoji="0" lang="zh-TW" altLang="en-US" sz="7300" dirty="0">
              <a:solidFill>
                <a:schemeClr val="tx2"/>
              </a:solidFill>
              <a:latin typeface="Noto Sans CJK TC Bold" pitchFamily="34" charset="-120"/>
              <a:ea typeface="Noto Sans CJK TC Bold" pitchFamily="34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510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9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68387" y="346628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51125" y="1934403"/>
            <a:ext cx="12884031" cy="885508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4600" b="1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修法前後</a:t>
            </a:r>
            <a:r>
              <a:rPr lang="en-US" altLang="zh-TW" sz="4600" b="1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【</a:t>
            </a:r>
            <a:r>
              <a:rPr lang="zh-TW" altLang="en-US" sz="4600" b="1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休息日</a:t>
            </a:r>
            <a:r>
              <a:rPr lang="en-US" altLang="zh-TW" sz="4600" b="1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】</a:t>
            </a:r>
            <a:r>
              <a:rPr lang="zh-TW" altLang="en-US" sz="4600" b="1" dirty="0">
                <a:solidFill>
                  <a:srgbClr val="C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出勤時數及工資之計算差異</a:t>
            </a:r>
            <a:endParaRPr lang="zh-TW" altLang="en-US" sz="4600" dirty="0">
              <a:latin typeface="+mj-ea"/>
              <a:ea typeface="+mj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724" y="3204443"/>
            <a:ext cx="12889432" cy="8064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橢圓 2"/>
          <p:cNvSpPr/>
          <p:nvPr/>
        </p:nvSpPr>
        <p:spPr>
          <a:xfrm>
            <a:off x="11737578" y="3996531"/>
            <a:ext cx="1512168" cy="230425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橢圓 11"/>
          <p:cNvSpPr/>
          <p:nvPr/>
        </p:nvSpPr>
        <p:spPr>
          <a:xfrm>
            <a:off x="11737578" y="6300787"/>
            <a:ext cx="1512168" cy="216024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11593562" y="9036776"/>
            <a:ext cx="1512168" cy="216024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649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23555" name="內容版面配置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A2EF9-0ED3-4A74-A5A4-5D7299862815}" type="slidenum">
              <a:rPr lang="en-US" altLang="zh-TW"/>
              <a:pPr>
                <a:defRPr/>
              </a:pPr>
              <a:t>10</a:t>
            </a:fld>
            <a:endParaRPr lang="en-US" altLang="zh-TW" dirty="0"/>
          </a:p>
        </p:txBody>
      </p:sp>
      <p:pic>
        <p:nvPicPr>
          <p:cNvPr id="23557" name="Picture 2" descr="D:\01_思賢檔案\人民陳情來函、案件掃描\2016\10512\1228\15590444_1264151613642124_8337035819094103936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23" y="212945"/>
            <a:ext cx="15975803" cy="11449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55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716430" y="2199034"/>
            <a:ext cx="14607823" cy="10088028"/>
          </a:xfrm>
          <a:prstGeom prst="rect">
            <a:avLst/>
          </a:prstGeom>
          <a:noFill/>
        </p:spPr>
        <p:txBody>
          <a:bodyPr wrap="square" lIns="175840" tIns="87921" rIns="175840" bIns="87921" rtlCol="0">
            <a:spAutoFit/>
          </a:bodyPr>
          <a:lstStyle/>
          <a:p>
            <a:pPr algn="just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Q: 106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日起國定假日遇例假或休息日是否仍須補假？</a:t>
            </a:r>
          </a:p>
          <a:p>
            <a:pPr algn="just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：依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勞動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部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103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日勞動條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字第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1030130894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號令釋，自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日起，勞動基準法第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37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條所定應放假之日（俗稱</a:t>
            </a:r>
            <a:r>
              <a:rPr lang="zh-TW" altLang="zh-TW" sz="4600" u="sng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國定假日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，但不包括選舉罷免投票日），如適逢勞工</a:t>
            </a:r>
            <a:r>
              <a:rPr lang="zh-TW" altLang="zh-TW" sz="4600" u="sng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例假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zh-TW" sz="4600" u="sng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因法定正常工時縮減致無須出勤之休息日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4600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應於其他工作日補休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4600" dirty="0">
                <a:solidFill>
                  <a:srgbClr val="009999"/>
                </a:solidFill>
                <a:latin typeface="微軟正黑體" pitchFamily="34" charset="-120"/>
                <a:ea typeface="微軟正黑體" pitchFamily="34" charset="-120"/>
              </a:rPr>
              <a:t>補休日期係由勞資雙方自行協商議定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所以，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日起，國定假日凡遇到勞動基準法第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條所定</a:t>
            </a:r>
            <a:r>
              <a:rPr lang="zh-TW" altLang="zh-TW" sz="4600" u="sng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例假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及</a:t>
            </a:r>
            <a:r>
              <a:rPr lang="zh-TW" altLang="zh-TW" sz="4600" u="sng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休息日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者，仍應依前開令釋給予勞工補休。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11</a:t>
            </a:fld>
            <a:endParaRPr lang="en-US" altLang="zh-TW" dirty="0"/>
          </a:p>
        </p:txBody>
      </p:sp>
      <p:sp>
        <p:nvSpPr>
          <p:cNvPr id="10" name="標題 2"/>
          <p:cNvSpPr txBox="1">
            <a:spLocks/>
          </p:cNvSpPr>
          <p:nvPr/>
        </p:nvSpPr>
        <p:spPr bwMode="auto">
          <a:xfrm>
            <a:off x="5150948" y="214313"/>
            <a:ext cx="7378718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75840" tIns="87921" rIns="175840" bIns="175840" numCol="1" anchor="ctr" anchorCtr="0" compatLnSpc="1">
            <a:prstTxWarp prst="textNoShape">
              <a:avLst/>
            </a:prstTxWarp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上-下雙向箭號 5"/>
          <p:cNvSpPr/>
          <p:nvPr/>
        </p:nvSpPr>
        <p:spPr>
          <a:xfrm rot="859185">
            <a:off x="6362518" y="7192069"/>
            <a:ext cx="464377" cy="3415589"/>
          </a:xfrm>
          <a:prstGeom prst="upDownArrow">
            <a:avLst/>
          </a:prstGeom>
          <a:noFill/>
          <a:ln w="28575">
            <a:solidFill>
              <a:srgbClr val="C00000"/>
            </a:solidFill>
            <a:prstDash val="sysDot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716430" y="2556370"/>
            <a:ext cx="14607823" cy="5132825"/>
          </a:xfrm>
          <a:prstGeom prst="rect">
            <a:avLst/>
          </a:prstGeom>
          <a:noFill/>
        </p:spPr>
        <p:txBody>
          <a:bodyPr wrap="square" lIns="175840" tIns="87921" rIns="175840" bIns="87921" rtlCol="0">
            <a:spAutoFit/>
          </a:bodyPr>
          <a:lstStyle/>
          <a:p>
            <a:pPr lvl="0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Q: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例假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一定在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週日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?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休息日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一定在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週六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?</a:t>
            </a:r>
          </a:p>
          <a:p>
            <a:pPr lvl="0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A: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例假與休息日並未限定只能排在週六及週日，其日期應在不違反勞基法第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條第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項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(7 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休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2)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及第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項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(2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週、 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週、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週彈性工時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規定之前提下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由勞雇雙方協議之。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12</a:t>
            </a:fld>
            <a:endParaRPr lang="en-US" altLang="zh-TW" dirty="0"/>
          </a:p>
        </p:txBody>
      </p:sp>
      <p:sp>
        <p:nvSpPr>
          <p:cNvPr id="10" name="標題 2"/>
          <p:cNvSpPr txBox="1">
            <a:spLocks/>
          </p:cNvSpPr>
          <p:nvPr/>
        </p:nvSpPr>
        <p:spPr bwMode="auto">
          <a:xfrm>
            <a:off x="5150948" y="214313"/>
            <a:ext cx="7738758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75840" tIns="87921" rIns="175840" bIns="175840" numCol="1" anchor="ctr" anchorCtr="0" compatLnSpc="1">
            <a:prstTxWarp prst="textNoShape">
              <a:avLst/>
            </a:prstTxWarp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13</a:t>
            </a:fld>
            <a:endParaRPr lang="en-US" altLang="zh-TW" dirty="0"/>
          </a:p>
        </p:txBody>
      </p:sp>
      <p:sp>
        <p:nvSpPr>
          <p:cNvPr id="10" name="標題 2"/>
          <p:cNvSpPr txBox="1">
            <a:spLocks/>
          </p:cNvSpPr>
          <p:nvPr/>
        </p:nvSpPr>
        <p:spPr bwMode="auto">
          <a:xfrm>
            <a:off x="5150948" y="214313"/>
            <a:ext cx="7738758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75840" tIns="87921" rIns="175840" bIns="175840" numCol="1" anchor="ctr" anchorCtr="0" compatLnSpc="1">
            <a:prstTxWarp prst="textNoShape">
              <a:avLst/>
            </a:prstTxWarp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46857" y="2066720"/>
            <a:ext cx="14999104" cy="9380142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Q: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例假與休息日之差別為何？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A: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▽ 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「例假」屬強制性規定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，非有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勞動基準法第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40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條所列「天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災、事變或突發事件」之狀況，縱然勞工同意，亦不得使勞工於例假日工作。</a:t>
            </a:r>
            <a:r>
              <a:rPr lang="zh-TW" altLang="zh-TW" sz="4600" dirty="0"/>
              <a:t> </a:t>
            </a:r>
            <a:endParaRPr lang="en-US" altLang="zh-TW" sz="4600" dirty="0"/>
          </a:p>
          <a:p>
            <a:endParaRPr lang="en-US" altLang="zh-TW" sz="4600" dirty="0"/>
          </a:p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▽ 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「休息日」之出勤較為彈性，其出勤性質屬延長工作時間，雇主如有使勞工於休息日工作之必要，在遵守勞基法第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24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條第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項、第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項、第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32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條第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項、第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項及第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條規定之前提下，可徵求勞工之同意出勤。</a:t>
            </a:r>
          </a:p>
          <a:p>
            <a:pPr lvl="0"/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9B22733A-3CDE-4319-9B43-D631A9E5AB82}" type="slidenum">
              <a:rPr lang="en-US" altLang="zh-TW" smtClean="0"/>
              <a:pPr>
                <a:buNone/>
                <a:defRPr/>
              </a:pPr>
              <a:t>14</a:t>
            </a:fld>
            <a:endParaRPr lang="en-US" altLang="zh-TW" dirty="0"/>
          </a:p>
        </p:txBody>
      </p:sp>
      <p:sp>
        <p:nvSpPr>
          <p:cNvPr id="10" name="標題 2"/>
          <p:cNvSpPr txBox="1">
            <a:spLocks/>
          </p:cNvSpPr>
          <p:nvPr/>
        </p:nvSpPr>
        <p:spPr bwMode="auto">
          <a:xfrm>
            <a:off x="5150948" y="214313"/>
            <a:ext cx="7738758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75840" tIns="87921" rIns="175840" bIns="175840" numCol="1" anchor="ctr" anchorCtr="0" compatLnSpc="1">
            <a:prstTxWarp prst="textNoShape">
              <a:avLst/>
            </a:prstTxWarp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46857" y="2066720"/>
            <a:ext cx="14999104" cy="12857954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pPr lvl="0"/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連續出勤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天數限制</a:t>
            </a:r>
            <a:endParaRPr lang="en-US" altLang="zh-TW" sz="4600" dirty="0" smtClean="0">
              <a:latin typeface="微軟正黑體" pitchFamily="34" charset="-120"/>
              <a:ea typeface="微軟正黑體" pitchFamily="34" charset="-12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勞動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部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105.9.10.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勞動條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字第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1050132134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號令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例假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之安排，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以每</a:t>
            </a:r>
            <a:r>
              <a:rPr lang="en-US" altLang="zh-TW" sz="4600" u="sng" dirty="0" smtClean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天為</a:t>
            </a:r>
            <a:r>
              <a:rPr lang="en-US" altLang="zh-TW" sz="4600" u="sng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u="sng" dirty="0">
                <a:latin typeface="微軟正黑體" pitchFamily="34" charset="-120"/>
                <a:ea typeface="微軟正黑體" pitchFamily="34" charset="-120"/>
              </a:rPr>
              <a:t>週期，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4600" u="sng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週期內至少應有</a:t>
            </a:r>
            <a:r>
              <a:rPr lang="en-US" altLang="zh-TW" sz="4600" u="sng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日例假，原則上勞工不得連續工作逾</a:t>
            </a:r>
            <a:r>
              <a:rPr lang="en-US" altLang="zh-TW" sz="4600" u="sng" dirty="0" smtClean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4600" dirty="0" smtClean="0"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勞動部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105.12.28.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勞動條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字第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1050095121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號函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勞基法第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條所定例假，其意旨在於合理中斷勞工之連續勞動，假日之安排，以</a:t>
            </a:r>
            <a:r>
              <a:rPr lang="zh-TW" altLang="zh-TW" sz="4800" b="1" dirty="0" smtClean="0"/>
              <a:t>「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天為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週期，每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週期內至少應有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日例假，原則上勞工不得連續工作逾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zh-TW" sz="4400" b="1" dirty="0" smtClean="0"/>
              <a:t>」</a:t>
            </a:r>
            <a:r>
              <a:rPr lang="zh-TW" altLang="en-US" sz="4400" b="1" dirty="0" smtClean="0"/>
              <a:t>為原則，</a:t>
            </a:r>
            <a:r>
              <a:rPr lang="zh-TW" altLang="en-US" sz="4400" b="1" u="sng" dirty="0" smtClean="0"/>
              <a:t>所稱</a:t>
            </a:r>
            <a:r>
              <a:rPr lang="zh-TW" altLang="zh-TW" sz="4800" b="1" u="sng" dirty="0" smtClean="0"/>
              <a:t>「</a:t>
            </a:r>
            <a:r>
              <a:rPr lang="zh-TW" altLang="en-US" sz="4600" u="sng" dirty="0" smtClean="0">
                <a:latin typeface="微軟正黑體" pitchFamily="34" charset="-120"/>
                <a:ea typeface="微軟正黑體" pitchFamily="34" charset="-120"/>
              </a:rPr>
              <a:t>勞工</a:t>
            </a:r>
            <a:r>
              <a:rPr lang="zh-TW" altLang="en-US" sz="4600" u="sng" dirty="0">
                <a:latin typeface="微軟正黑體" pitchFamily="34" charset="-120"/>
                <a:ea typeface="微軟正黑體" pitchFamily="34" charset="-120"/>
              </a:rPr>
              <a:t>不得連續工作逾</a:t>
            </a:r>
            <a:r>
              <a:rPr lang="en-US" altLang="zh-TW" sz="4600" u="sng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4600" u="sng" dirty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zh-TW" sz="4400" b="1" u="sng" dirty="0" smtClean="0"/>
              <a:t>」</a:t>
            </a:r>
            <a:r>
              <a:rPr lang="zh-TW" altLang="en-US" sz="4400" b="1" u="sng" dirty="0" smtClean="0"/>
              <a:t>，係指勞工之約定工作日不得連續逾</a:t>
            </a:r>
            <a:r>
              <a:rPr lang="en-US" altLang="zh-TW" sz="4400" b="1" u="sng" dirty="0"/>
              <a:t>6</a:t>
            </a:r>
            <a:r>
              <a:rPr lang="zh-TW" altLang="en-US" sz="4400" b="1" u="sng" dirty="0" smtClean="0"/>
              <a:t>日，事業單位於各週期內安排休息日且確未使勞工出勤，因而未有使勞工連續工作逾</a:t>
            </a:r>
            <a:r>
              <a:rPr lang="en-US" altLang="zh-TW" sz="4400" b="1" u="sng" dirty="0" smtClean="0"/>
              <a:t>6</a:t>
            </a:r>
            <a:r>
              <a:rPr lang="zh-TW" altLang="en-US" sz="4400" b="1" u="sng" dirty="0" smtClean="0"/>
              <a:t>日者，尙屬可行</a:t>
            </a:r>
            <a:r>
              <a:rPr lang="zh-TW" altLang="en-US" sz="4400" b="1" dirty="0" smtClean="0"/>
              <a:t>。</a:t>
            </a:r>
            <a:endParaRPr lang="en-US" altLang="zh-TW" sz="4400" b="1" dirty="0" smtClean="0"/>
          </a:p>
          <a:p>
            <a:pPr lvl="0"/>
            <a:endParaRPr lang="en-US" altLang="zh-TW" sz="4400" b="1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en-US" altLang="zh-TW" sz="4600" dirty="0" smtClean="0"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lvl="0"/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3458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368566" y="214316"/>
            <a:ext cx="9877014" cy="1023974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zh-TW" sz="5500" dirty="0">
                <a:latin typeface="標楷體" panose="03000509000000000000" pitchFamily="65" charset="-120"/>
                <a:ea typeface="標楷體" panose="03000509000000000000" pitchFamily="65" charset="-120"/>
              </a:rPr>
              <a:t>彈性工時</a:t>
            </a:r>
            <a:r>
              <a:rPr lang="en-US" altLang="zh-TW" sz="55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5500" dirty="0">
                <a:latin typeface="標楷體" panose="03000509000000000000" pitchFamily="65" charset="-120"/>
                <a:ea typeface="標楷體" panose="03000509000000000000" pitchFamily="65" charset="-120"/>
              </a:rPr>
              <a:t>變形工時</a:t>
            </a:r>
            <a:r>
              <a:rPr lang="en-US" altLang="zh-TW" sz="55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5500" dirty="0">
                <a:latin typeface="標楷體" panose="03000509000000000000" pitchFamily="65" charset="-120"/>
                <a:ea typeface="標楷體" panose="03000509000000000000" pitchFamily="65" charset="-120"/>
              </a:rPr>
              <a:t>分哪三種</a:t>
            </a:r>
            <a:r>
              <a:rPr lang="en-US" altLang="zh-TW" sz="55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5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6202" y="380232"/>
            <a:ext cx="15359333" cy="105851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marL="0" lvl="1" algn="ctr">
              <a:buClr>
                <a:schemeClr val="tx2">
                  <a:lumMod val="75000"/>
                </a:schemeClr>
              </a:buClr>
              <a:defRPr/>
            </a:pPr>
            <a:r>
              <a:rPr lang="zh-TW" altLang="en-US" sz="5500" dirty="0">
                <a:latin typeface="微軟正黑體" pitchFamily="34" charset="-120"/>
                <a:ea typeface="微軟正黑體" pitchFamily="34" charset="-120"/>
              </a:rPr>
              <a:t>一例一休與彈性工時配套</a:t>
            </a:r>
            <a:endParaRPr lang="en-US" altLang="zh-TW" sz="55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投影片編號版面配置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15</a:t>
            </a:fld>
            <a:endParaRPr lang="en-US" altLang="zh-TW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846860" y="2066711"/>
          <a:ext cx="14738248" cy="9394350"/>
        </p:xfrm>
        <a:graphic>
          <a:graphicData uri="http://schemas.openxmlformats.org/drawingml/2006/table">
            <a:tbl>
              <a:tblPr/>
              <a:tblGrid>
                <a:gridCol w="4689041"/>
                <a:gridCol w="3231995"/>
                <a:gridCol w="3408606"/>
                <a:gridCol w="3408606"/>
              </a:tblGrid>
              <a:tr h="63607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項目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兩週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四週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八週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</a:tr>
              <a:tr h="63607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法源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第</a:t>
                      </a:r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30</a:t>
                      </a:r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條第</a:t>
                      </a:r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項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第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30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條之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第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30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條第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3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項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1449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工時調整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將</a:t>
                      </a:r>
                      <a:r>
                        <a:rPr lang="en-US" altLang="zh-TW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週內</a:t>
                      </a:r>
                      <a:r>
                        <a:rPr lang="en-US" altLang="zh-TW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日之正常工作時數，分配於其他工作日，分配之時數每日不得</a:t>
                      </a:r>
                      <a:r>
                        <a:rPr lang="zh-TW" altLang="en-US" sz="3300" b="0" i="0" u="none" strike="noStrike" dirty="0" smtClean="0">
                          <a:solidFill>
                            <a:srgbClr val="000000"/>
                          </a:solidFill>
                          <a:latin typeface="微軟正黑體"/>
                        </a:rPr>
                        <a:t>超過</a:t>
                      </a:r>
                      <a:r>
                        <a:rPr lang="en-US" altLang="zh-TW" sz="3300" b="0" i="0" u="none" strike="noStrike" dirty="0" smtClean="0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3300" b="0" i="0" u="none" strike="noStrike" dirty="0" smtClean="0">
                          <a:solidFill>
                            <a:srgbClr val="000000"/>
                          </a:solidFill>
                          <a:latin typeface="微軟正黑體"/>
                        </a:rPr>
                        <a:t>小時 。 </a:t>
                      </a:r>
                      <a:endParaRPr lang="zh-TW" altLang="en-US" sz="3300" b="0" i="0" u="none" strike="noStrike" dirty="0">
                        <a:solidFill>
                          <a:srgbClr val="000000"/>
                        </a:solidFill>
                        <a:latin typeface="微軟正黑體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將</a:t>
                      </a:r>
                      <a:r>
                        <a:rPr lang="en-US" altLang="zh-TW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4</a:t>
                      </a:r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週內正常工作時數分配於其他工作日之時數，每日不超過</a:t>
                      </a:r>
                      <a:r>
                        <a:rPr lang="en-US" altLang="zh-TW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小時。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將</a:t>
                      </a:r>
                      <a:r>
                        <a:rPr lang="en-US" altLang="zh-TW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8</a:t>
                      </a:r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週內之正常工作時數加以分配，每日正常工作時間不超過</a:t>
                      </a:r>
                      <a:r>
                        <a:rPr lang="en-US" altLang="zh-TW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8</a:t>
                      </a:r>
                      <a:r>
                        <a:rPr lang="zh-TW" altLang="en-US" sz="33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小時 </a:t>
                      </a:r>
                      <a:r>
                        <a:rPr lang="zh-TW" altLang="en-US" sz="3300" b="0" i="0" u="none" strike="noStrike" dirty="0" smtClean="0">
                          <a:solidFill>
                            <a:srgbClr val="000000"/>
                          </a:solidFill>
                          <a:latin typeface="微軟正黑體"/>
                        </a:rPr>
                        <a:t>。</a:t>
                      </a:r>
                      <a:endParaRPr lang="zh-TW" altLang="en-US" sz="3300" b="0" i="0" u="none" strike="noStrike" dirty="0">
                        <a:solidFill>
                          <a:srgbClr val="000000"/>
                        </a:solidFill>
                        <a:latin typeface="微軟正黑體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076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總工時上限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單週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48 </a:t>
                      </a:r>
                      <a:r>
                        <a:rPr 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單週</a:t>
                      </a:r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70 </a:t>
                      </a:r>
                      <a:r>
                        <a:rPr 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單週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48 </a:t>
                      </a:r>
                      <a:r>
                        <a:rPr 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07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雙週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80 </a:t>
                      </a:r>
                      <a:r>
                        <a:rPr 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四週</a:t>
                      </a:r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160 </a:t>
                      </a:r>
                      <a:r>
                        <a:rPr 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8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週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320 </a:t>
                      </a:r>
                      <a:r>
                        <a:rPr 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07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單日正常工時上限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10h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10 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8 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607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例假安排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7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休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週內休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日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7</a:t>
                      </a:r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休</a:t>
                      </a:r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1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4293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例假＋休息</a:t>
                      </a:r>
                      <a:r>
                        <a:rPr lang="zh-TW" altLang="en-US" sz="2900" b="1" i="0" u="none" strike="noStrike" dirty="0" smtClean="0">
                          <a:solidFill>
                            <a:srgbClr val="000000"/>
                          </a:solidFill>
                          <a:latin typeface="微軟正黑體"/>
                        </a:rPr>
                        <a:t>日</a:t>
                      </a:r>
                      <a:endParaRPr lang="zh-TW" altLang="en-US" sz="2900" b="1" i="0" u="none" strike="noStrike" dirty="0">
                        <a:solidFill>
                          <a:srgbClr val="000000"/>
                        </a:solidFill>
                        <a:latin typeface="微軟正黑體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每</a:t>
                      </a:r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2</a:t>
                      </a:r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週至少應有</a:t>
                      </a:r>
                      <a:r>
                        <a:rPr lang="en-US" altLang="zh-TW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4</a:t>
                      </a:r>
                      <a:r>
                        <a:rPr lang="zh-TW" alt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每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4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週至少應有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8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每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8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週至少應有</a:t>
                      </a:r>
                      <a:r>
                        <a:rPr lang="en-US" altLang="zh-TW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16</a:t>
                      </a:r>
                      <a:r>
                        <a:rPr lang="zh-TW" altLang="en-US" sz="2900" b="0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3607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單日正常</a:t>
                      </a:r>
                      <a:r>
                        <a:rPr lang="en-US" altLang="zh-TW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+</a:t>
                      </a:r>
                      <a:r>
                        <a:rPr lang="zh-TW" altLang="en-US" sz="2900" b="1" i="0" u="none" strike="noStrike">
                          <a:solidFill>
                            <a:srgbClr val="000000"/>
                          </a:solidFill>
                          <a:latin typeface="微軟正黑體"/>
                        </a:rPr>
                        <a:t>延長上限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12 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636076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900" b="1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單月延長總數上限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6D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sz="2900" b="0" i="0" u="none" strike="noStrike" dirty="0">
                          <a:solidFill>
                            <a:srgbClr val="000000"/>
                          </a:solidFill>
                          <a:latin typeface="微軟正黑體"/>
                        </a:rPr>
                        <a:t>46 h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16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98814" y="611259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68565" y="1669777"/>
            <a:ext cx="13433980" cy="1593394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4600" b="1" dirty="0">
                <a:latin typeface="+mj-ea"/>
                <a:ea typeface="+mj-ea"/>
              </a:rPr>
              <a:t>「彈性工時」及「</a:t>
            </a:r>
            <a:r>
              <a:rPr lang="zh-TW" altLang="zh-TW" sz="4600" b="1" dirty="0">
                <a:latin typeface="+mj-ea"/>
                <a:ea typeface="+mj-ea"/>
              </a:rPr>
              <a:t>按時計酬（或按日計酬）之部分工時</a:t>
            </a:r>
            <a:r>
              <a:rPr lang="zh-TW" altLang="en-US" sz="4600" b="1" dirty="0">
                <a:latin typeface="+mj-ea"/>
                <a:ea typeface="+mj-ea"/>
              </a:rPr>
              <a:t>」</a:t>
            </a:r>
            <a:r>
              <a:rPr lang="zh-TW" altLang="zh-TW" sz="4600" b="1" dirty="0">
                <a:latin typeface="+mj-ea"/>
                <a:ea typeface="+mj-ea"/>
              </a:rPr>
              <a:t>勞工，是否有休息日規定的適用？</a:t>
            </a:r>
            <a:endParaRPr lang="zh-TW" altLang="en-US" sz="46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17" name="表格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625947"/>
              </p:ext>
            </p:extLst>
          </p:nvPr>
        </p:nvGraphicFramePr>
        <p:xfrm>
          <a:off x="1629418" y="4713011"/>
          <a:ext cx="12912274" cy="6029817"/>
        </p:xfrm>
        <a:graphic>
          <a:graphicData uri="http://schemas.openxmlformats.org/drawingml/2006/table">
            <a:tbl>
              <a:tblPr/>
              <a:tblGrid>
                <a:gridCol w="1612398"/>
                <a:gridCol w="1614268"/>
                <a:gridCol w="1614268"/>
                <a:gridCol w="1614268"/>
                <a:gridCol w="1614268"/>
                <a:gridCol w="1614268"/>
                <a:gridCol w="1614268"/>
                <a:gridCol w="1614268"/>
              </a:tblGrid>
              <a:tr h="5638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37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422896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zh-TW" altLang="en-US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正職工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en-US" altLang="zh-TW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6h40m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en-US" altLang="zh-TW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6h40m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en-US" altLang="zh-TW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6h40m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en-US" altLang="zh-TW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6h40m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en-US" altLang="zh-TW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6h40m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en-US" altLang="zh-TW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6h40m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3043041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  <a:buFont typeface="Wingdings" pitchFamily="2" charset="2"/>
                        <a:buNone/>
                        <a:defRPr/>
                      </a:pPr>
                      <a:r>
                        <a:rPr lang="zh-TW" altLang="en-US" sz="3700" dirty="0" smtClean="0">
                          <a:solidFill>
                            <a:schemeClr val="tx1"/>
                          </a:solidFill>
                          <a:latin typeface="Adobe 繁黑體 Std B" panose="020B0700000000000000" pitchFamily="34" charset="-120"/>
                          <a:ea typeface="Adobe 繁黑體 Std B" panose="020B0700000000000000" pitchFamily="34" charset="-120"/>
                        </a:rPr>
                        <a:t>打工族</a:t>
                      </a:r>
                      <a:endParaRPr lang="en-US" altLang="zh-TW" sz="3700" dirty="0">
                        <a:solidFill>
                          <a:schemeClr val="tx1"/>
                        </a:solidFill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3h</a:t>
                      </a:r>
                      <a:endParaRPr lang="zh-TW" altLang="zh-TW" sz="37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3h</a:t>
                      </a:r>
                      <a:endParaRPr lang="zh-TW" altLang="zh-TW" sz="37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3h</a:t>
                      </a:r>
                      <a:endParaRPr lang="zh-TW" altLang="zh-TW" sz="37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3h</a:t>
                      </a:r>
                      <a:endParaRPr lang="zh-TW" altLang="zh-TW" sz="37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3h</a:t>
                      </a:r>
                      <a:endParaRPr lang="zh-TW" altLang="zh-TW" sz="37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3h</a:t>
                      </a:r>
                      <a:endParaRPr lang="zh-TW" altLang="zh-TW" sz="37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8" name="向下箭號 7"/>
          <p:cNvSpPr/>
          <p:nvPr/>
        </p:nvSpPr>
        <p:spPr>
          <a:xfrm rot="19017713">
            <a:off x="10503697" y="3284470"/>
            <a:ext cx="717347" cy="2628979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zh-TW" altLang="en-US" sz="2400" dirty="0">
              <a:solidFill>
                <a:schemeClr val="tx1"/>
              </a:solidFill>
              <a:ea typeface="標楷體" panose="03000509000000000000" pitchFamily="65" charset="-120"/>
            </a:endParaRPr>
          </a:p>
        </p:txBody>
      </p:sp>
      <p:sp>
        <p:nvSpPr>
          <p:cNvPr id="9" name="橢圓 8"/>
          <p:cNvSpPr/>
          <p:nvPr/>
        </p:nvSpPr>
        <p:spPr>
          <a:xfrm>
            <a:off x="14411263" y="5771529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14411263" y="8550138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18h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17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98814" y="611259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411984" y="1747545"/>
            <a:ext cx="11485837" cy="772867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38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3800" b="1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3800" b="1" dirty="0">
                <a:latin typeface="微軟正黑體" pitchFamily="34" charset="-120"/>
                <a:ea typeface="微軟正黑體" pitchFamily="34" charset="-120"/>
              </a:rPr>
              <a:t>週因週六有事，可否與勞工協商與週日例假對調</a:t>
            </a:r>
            <a:r>
              <a:rPr lang="en-US" altLang="zh-TW" sz="3800" b="1" dirty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30672" y="2992922"/>
            <a:ext cx="11971201" cy="772867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3800" b="1" dirty="0">
                <a:latin typeface="微軟正黑體" pitchFamily="34" charset="-120"/>
                <a:ea typeface="微軟正黑體" pitchFamily="34" charset="-120"/>
              </a:rPr>
              <a:t>對調後，是否有使勞工連續出勤超過</a:t>
            </a:r>
            <a:r>
              <a:rPr lang="en-US" altLang="zh-TW" sz="3800" b="1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3800" b="1" dirty="0">
                <a:latin typeface="微軟正黑體" pitchFamily="34" charset="-120"/>
                <a:ea typeface="微軟正黑體" pitchFamily="34" charset="-120"/>
              </a:rPr>
              <a:t>日而無例假問題</a:t>
            </a:r>
            <a:r>
              <a:rPr lang="en-US" altLang="zh-TW" sz="3800" b="1" dirty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3800" dirty="0"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544130"/>
              </p:ext>
            </p:extLst>
          </p:nvPr>
        </p:nvGraphicFramePr>
        <p:xfrm>
          <a:off x="2095256" y="4572598"/>
          <a:ext cx="12390568" cy="6353827"/>
        </p:xfrm>
        <a:graphic>
          <a:graphicData uri="http://schemas.openxmlformats.org/drawingml/2006/table">
            <a:tbl>
              <a:tblPr/>
              <a:tblGrid>
                <a:gridCol w="1548821"/>
                <a:gridCol w="1548821"/>
                <a:gridCol w="1548821"/>
                <a:gridCol w="1548821"/>
                <a:gridCol w="1548821"/>
                <a:gridCol w="1548821"/>
                <a:gridCol w="1548821"/>
                <a:gridCol w="1548821"/>
              </a:tblGrid>
              <a:tr h="5732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 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一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二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三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四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五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六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日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5715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週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例假</a:t>
                      </a: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 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休息日</a:t>
                      </a: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209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週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8h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休息日</a:t>
                      </a: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latin typeface="Calibri"/>
                          <a:ea typeface="標楷體"/>
                          <a:cs typeface="Times New Roman"/>
                        </a:rPr>
                        <a:t>例假</a:t>
                      </a: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/>
                          <a:cs typeface="Times New Roman"/>
                        </a:rPr>
                        <a:t> </a:t>
                      </a:r>
                      <a:endParaRPr lang="zh-TW" sz="37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32205" marR="32205" marT="933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1238139" y="1537461"/>
            <a:ext cx="816779" cy="4545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問題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68568" y="1272829"/>
            <a:ext cx="14507049" cy="3347719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排班範例</a:t>
            </a:r>
            <a:endParaRPr lang="en-US" altLang="zh-TW" sz="4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二週彈性</a:t>
            </a:r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(1)-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每日正常工時至多為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小時，每週至多為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48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</a:t>
            </a:r>
            <a:endParaRPr lang="en-US" altLang="zh-TW" sz="38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                             但每二週不超過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80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週內之例假及休息日     </a:t>
            </a:r>
            <a:endParaRPr lang="en-US" altLang="zh-TW" sz="38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                            至少應有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日。</a:t>
            </a:r>
          </a:p>
          <a:p>
            <a:endPara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223581"/>
              </p:ext>
            </p:extLst>
          </p:nvPr>
        </p:nvGraphicFramePr>
        <p:xfrm>
          <a:off x="2672834" y="4051441"/>
          <a:ext cx="10629797" cy="3069028"/>
        </p:xfrm>
        <a:graphic>
          <a:graphicData uri="http://schemas.openxmlformats.org/drawingml/2006/table">
            <a:tbl>
              <a:tblPr/>
              <a:tblGrid>
                <a:gridCol w="1302948"/>
                <a:gridCol w="1304458"/>
                <a:gridCol w="1304458"/>
                <a:gridCol w="1304458"/>
                <a:gridCol w="1304458"/>
                <a:gridCol w="1304458"/>
                <a:gridCol w="1304458"/>
                <a:gridCol w="1500101"/>
              </a:tblGrid>
              <a:tr h="5638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12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3850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4" name="向下箭號 3"/>
          <p:cNvSpPr/>
          <p:nvPr/>
        </p:nvSpPr>
        <p:spPr>
          <a:xfrm rot="2645116">
            <a:off x="8086425" y="5554239"/>
            <a:ext cx="717347" cy="3340097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  <a:ea typeface="標楷體" panose="03000509000000000000" pitchFamily="65" charset="-120"/>
              </a:rPr>
              <a:t>分配</a:t>
            </a: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467837"/>
              </p:ext>
            </p:extLst>
          </p:nvPr>
        </p:nvGraphicFramePr>
        <p:xfrm>
          <a:off x="2738047" y="8153202"/>
          <a:ext cx="10564590" cy="3069925"/>
        </p:xfrm>
        <a:graphic>
          <a:graphicData uri="http://schemas.openxmlformats.org/drawingml/2006/table">
            <a:tbl>
              <a:tblPr/>
              <a:tblGrid>
                <a:gridCol w="1319235"/>
                <a:gridCol w="1320765"/>
                <a:gridCol w="1320765"/>
                <a:gridCol w="1320765"/>
                <a:gridCol w="1320765"/>
                <a:gridCol w="1320765"/>
                <a:gridCol w="1206828"/>
                <a:gridCol w="1434702"/>
              </a:tblGrid>
              <a:tr h="5638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12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en-US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lang="zh-TW" sz="22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3859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lang="zh-TW" altLang="zh-TW" sz="22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7" name="橢圓 6"/>
          <p:cNvSpPr/>
          <p:nvPr/>
        </p:nvSpPr>
        <p:spPr>
          <a:xfrm>
            <a:off x="13041777" y="8682452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13041777" y="10005599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18</a:t>
            </a:fld>
            <a:endParaRPr lang="en-US" altLang="zh-TW" dirty="0"/>
          </a:p>
        </p:txBody>
      </p:sp>
      <p:sp>
        <p:nvSpPr>
          <p:cNvPr id="11" name="矩形 10"/>
          <p:cNvSpPr/>
          <p:nvPr/>
        </p:nvSpPr>
        <p:spPr>
          <a:xfrm>
            <a:off x="4498814" y="214313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13106993" y="4580697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13237420" y="6036158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9238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68568" y="1140516"/>
            <a:ext cx="14507049" cy="2762946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排班範例</a:t>
            </a:r>
            <a:endParaRPr lang="en-US" altLang="zh-TW" sz="4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二週彈性</a:t>
            </a:r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(2)-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每日正常工時為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小時，每週至多為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48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                       </a:t>
            </a:r>
            <a:endParaRPr lang="en-US" altLang="zh-TW" sz="38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                            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但每二週不超過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80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週內之例假及</a:t>
            </a:r>
            <a:endParaRPr lang="en-US" altLang="zh-TW" sz="38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                           休息日至少應有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日。</a:t>
            </a:r>
            <a:endParaRPr lang="zh-TW" altLang="en-US" sz="3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223581"/>
              </p:ext>
            </p:extLst>
          </p:nvPr>
        </p:nvGraphicFramePr>
        <p:xfrm>
          <a:off x="2672834" y="4051441"/>
          <a:ext cx="10629797" cy="3069028"/>
        </p:xfrm>
        <a:graphic>
          <a:graphicData uri="http://schemas.openxmlformats.org/drawingml/2006/table">
            <a:tbl>
              <a:tblPr/>
              <a:tblGrid>
                <a:gridCol w="1302948"/>
                <a:gridCol w="1304458"/>
                <a:gridCol w="1304458"/>
                <a:gridCol w="1304458"/>
                <a:gridCol w="1304458"/>
                <a:gridCol w="1304458"/>
                <a:gridCol w="1304458"/>
                <a:gridCol w="1500101"/>
              </a:tblGrid>
              <a:tr h="5638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12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3850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4" name="向下箭號 3"/>
          <p:cNvSpPr/>
          <p:nvPr/>
        </p:nvSpPr>
        <p:spPr>
          <a:xfrm>
            <a:off x="9455039" y="6962362"/>
            <a:ext cx="717347" cy="1688686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zh-TW" altLang="en-US" sz="2400" dirty="0">
              <a:solidFill>
                <a:schemeClr val="tx1"/>
              </a:solidFill>
              <a:ea typeface="標楷體" panose="03000509000000000000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467837"/>
              </p:ext>
            </p:extLst>
          </p:nvPr>
        </p:nvGraphicFramePr>
        <p:xfrm>
          <a:off x="2803262" y="8417827"/>
          <a:ext cx="10564590" cy="3069925"/>
        </p:xfrm>
        <a:graphic>
          <a:graphicData uri="http://schemas.openxmlformats.org/drawingml/2006/table">
            <a:tbl>
              <a:tblPr/>
              <a:tblGrid>
                <a:gridCol w="1319235"/>
                <a:gridCol w="1320765"/>
                <a:gridCol w="1320765"/>
                <a:gridCol w="1320765"/>
                <a:gridCol w="1320765"/>
                <a:gridCol w="1320765"/>
                <a:gridCol w="1206828"/>
                <a:gridCol w="1434702"/>
              </a:tblGrid>
              <a:tr h="56387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120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3859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7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kumimoji="0" lang="zh-TW" altLang="en-US" sz="37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7" name="橢圓 6"/>
          <p:cNvSpPr/>
          <p:nvPr/>
        </p:nvSpPr>
        <p:spPr>
          <a:xfrm>
            <a:off x="13237420" y="8814767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48h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  <p:sp>
        <p:nvSpPr>
          <p:cNvPr id="8" name="橢圓 7"/>
          <p:cNvSpPr/>
          <p:nvPr/>
        </p:nvSpPr>
        <p:spPr>
          <a:xfrm>
            <a:off x="13367847" y="10270229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32h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19</a:t>
            </a:fld>
            <a:endParaRPr lang="en-US" altLang="zh-TW" dirty="0"/>
          </a:p>
        </p:txBody>
      </p:sp>
      <p:sp>
        <p:nvSpPr>
          <p:cNvPr id="11" name="矩形 10"/>
          <p:cNvSpPr/>
          <p:nvPr/>
        </p:nvSpPr>
        <p:spPr>
          <a:xfrm>
            <a:off x="4498814" y="214313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13106993" y="4580697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13237420" y="6036158"/>
            <a:ext cx="1565124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40h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9238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>
            <a:spLocks noChangeArrowheads="1"/>
          </p:cNvSpPr>
          <p:nvPr/>
        </p:nvSpPr>
        <p:spPr bwMode="auto">
          <a:xfrm>
            <a:off x="586001" y="735943"/>
            <a:ext cx="15520812" cy="4222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 排班範例</a:t>
            </a:r>
            <a:endParaRPr lang="en-US" altLang="zh-TW" sz="4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四週彈性</a:t>
            </a:r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(1)-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每日正常工時至多為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週至多為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160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小時，單週不超過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70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小時。</a:t>
            </a:r>
            <a:r>
              <a:rPr lang="en-US" altLang="zh-TW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週內休</a:t>
            </a:r>
            <a:r>
              <a:rPr lang="en-US" altLang="zh-TW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日之休息作例假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週內之例假及休息日 至少應有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 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日。</a:t>
            </a:r>
          </a:p>
          <a:p>
            <a:endParaRPr lang="zh-TW" altLang="en-US" sz="38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5500" dirty="0">
              <a:latin typeface="標楷體" panose="03000509000000000000" pitchFamily="65" charset="-120"/>
              <a:ea typeface="標楷體" panose="03000509000000000000" pitchFamily="65" charset="-120"/>
              <a:cs typeface="新細明體" pitchFamily="18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350918"/>
              </p:ext>
            </p:extLst>
          </p:nvPr>
        </p:nvGraphicFramePr>
        <p:xfrm>
          <a:off x="586004" y="3716980"/>
          <a:ext cx="12781851" cy="7347140"/>
        </p:xfrm>
        <a:graphic>
          <a:graphicData uri="http://schemas.openxmlformats.org/drawingml/2006/table">
            <a:tbl>
              <a:tblPr/>
              <a:tblGrid>
                <a:gridCol w="1596110"/>
                <a:gridCol w="1597963"/>
                <a:gridCol w="1597963"/>
                <a:gridCol w="1597963"/>
                <a:gridCol w="1597963"/>
                <a:gridCol w="1597963"/>
                <a:gridCol w="1597963"/>
                <a:gridCol w="1597963"/>
              </a:tblGrid>
              <a:tr h="14122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96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kumimoji="0" lang="zh-TW" altLang="en-US" sz="2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171619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zh-TW" sz="22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12896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136944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4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pSp>
        <p:nvGrpSpPr>
          <p:cNvPr id="2" name="群組 1"/>
          <p:cNvGrpSpPr/>
          <p:nvPr/>
        </p:nvGrpSpPr>
        <p:grpSpPr>
          <a:xfrm>
            <a:off x="13106995" y="5109955"/>
            <a:ext cx="3194541" cy="5954162"/>
            <a:chOff x="7236296" y="2564904"/>
            <a:chExt cx="1763688" cy="3240360"/>
          </a:xfrm>
        </p:grpSpPr>
        <p:sp>
          <p:nvSpPr>
            <p:cNvPr id="6" name="橢圓 5"/>
            <p:cNvSpPr/>
            <p:nvPr/>
          </p:nvSpPr>
          <p:spPr>
            <a:xfrm>
              <a:off x="7236296" y="2708920"/>
              <a:ext cx="864096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7" name="橢圓 6"/>
            <p:cNvSpPr/>
            <p:nvPr/>
          </p:nvSpPr>
          <p:spPr>
            <a:xfrm>
              <a:off x="7236296" y="3645024"/>
              <a:ext cx="864096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8" name="橢圓 7"/>
            <p:cNvSpPr/>
            <p:nvPr/>
          </p:nvSpPr>
          <p:spPr>
            <a:xfrm>
              <a:off x="7236296" y="4437112"/>
              <a:ext cx="864096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9" name="右大括弧 8"/>
            <p:cNvSpPr/>
            <p:nvPr/>
          </p:nvSpPr>
          <p:spPr>
            <a:xfrm>
              <a:off x="8028384" y="2564904"/>
              <a:ext cx="216024" cy="3024336"/>
            </a:xfrm>
            <a:prstGeom prst="rightBrac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>
                <a:ea typeface="標楷體" panose="03000509000000000000" pitchFamily="65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8316416" y="3645024"/>
              <a:ext cx="683568" cy="576064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dirty="0" smtClean="0">
                  <a:ea typeface="標楷體" panose="03000509000000000000" pitchFamily="65" charset="-120"/>
                </a:rPr>
                <a:t>160h</a:t>
              </a:r>
              <a:endParaRPr lang="zh-TW" altLang="en-US" dirty="0">
                <a:ea typeface="標楷體" panose="03000509000000000000" pitchFamily="65" charset="-120"/>
              </a:endParaRPr>
            </a:p>
          </p:txBody>
        </p:sp>
        <p:sp>
          <p:nvSpPr>
            <p:cNvPr id="21" name="橢圓 20"/>
            <p:cNvSpPr/>
            <p:nvPr/>
          </p:nvSpPr>
          <p:spPr>
            <a:xfrm>
              <a:off x="7236296" y="5157192"/>
              <a:ext cx="864096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</p:grpSp>
      <p:sp>
        <p:nvSpPr>
          <p:cNvPr id="18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20</a:t>
            </a:fld>
            <a:endParaRPr lang="en-US" altLang="zh-TW" dirty="0"/>
          </a:p>
        </p:txBody>
      </p:sp>
      <p:sp>
        <p:nvSpPr>
          <p:cNvPr id="13" name="矩形 12"/>
          <p:cNvSpPr/>
          <p:nvPr/>
        </p:nvSpPr>
        <p:spPr>
          <a:xfrm>
            <a:off x="5411803" y="214313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69384"/>
              </p:ext>
            </p:extLst>
          </p:nvPr>
        </p:nvGraphicFramePr>
        <p:xfrm>
          <a:off x="586003" y="3786813"/>
          <a:ext cx="13303553" cy="7251239"/>
        </p:xfrm>
        <a:graphic>
          <a:graphicData uri="http://schemas.openxmlformats.org/drawingml/2006/table">
            <a:tbl>
              <a:tblPr/>
              <a:tblGrid>
                <a:gridCol w="1661258"/>
                <a:gridCol w="1663185"/>
                <a:gridCol w="1663185"/>
                <a:gridCol w="1663185"/>
                <a:gridCol w="1663185"/>
                <a:gridCol w="1663185"/>
                <a:gridCol w="1663185"/>
                <a:gridCol w="1663185"/>
              </a:tblGrid>
              <a:tr h="12750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五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六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日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2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kumimoji="0" lang="zh-TW" altLang="en-US" sz="2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6489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kumimoji="0" lang="zh-TW" altLang="en-US" sz="2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2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3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kumimoji="0" lang="zh-TW" altLang="en-US" sz="2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kumimoji="0" lang="zh-TW" altLang="en-US" sz="2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2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4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37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kumimoji="0" lang="zh-TW" altLang="zh-TW" sz="37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37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kumimoji="0" lang="zh-TW" altLang="zh-TW" sz="37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pSp>
        <p:nvGrpSpPr>
          <p:cNvPr id="2" name="群組 1"/>
          <p:cNvGrpSpPr/>
          <p:nvPr/>
        </p:nvGrpSpPr>
        <p:grpSpPr>
          <a:xfrm>
            <a:off x="13628703" y="4977641"/>
            <a:ext cx="2933687" cy="6086476"/>
            <a:chOff x="7380312" y="2348880"/>
            <a:chExt cx="1619672" cy="3312368"/>
          </a:xfrm>
        </p:grpSpPr>
        <p:sp>
          <p:nvSpPr>
            <p:cNvPr id="7" name="橢圓 6"/>
            <p:cNvSpPr/>
            <p:nvPr/>
          </p:nvSpPr>
          <p:spPr>
            <a:xfrm>
              <a:off x="7380312" y="2348880"/>
              <a:ext cx="792088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8" name="橢圓 7"/>
            <p:cNvSpPr/>
            <p:nvPr/>
          </p:nvSpPr>
          <p:spPr>
            <a:xfrm>
              <a:off x="7380312" y="3212976"/>
              <a:ext cx="792088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9" name="橢圓 8"/>
            <p:cNvSpPr/>
            <p:nvPr/>
          </p:nvSpPr>
          <p:spPr>
            <a:xfrm>
              <a:off x="7452320" y="4869160"/>
              <a:ext cx="792088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50h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10" name="橢圓 9"/>
            <p:cNvSpPr/>
            <p:nvPr/>
          </p:nvSpPr>
          <p:spPr>
            <a:xfrm>
              <a:off x="7380312" y="4077072"/>
              <a:ext cx="792088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30h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11" name="右大括弧 10"/>
            <p:cNvSpPr/>
            <p:nvPr/>
          </p:nvSpPr>
          <p:spPr>
            <a:xfrm>
              <a:off x="8172400" y="2420888"/>
              <a:ext cx="216024" cy="3240360"/>
            </a:xfrm>
            <a:prstGeom prst="rightBrac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>
                <a:ea typeface="標楷體" panose="03000509000000000000" pitchFamily="65" charset="-12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8316416" y="3717032"/>
              <a:ext cx="683568" cy="576064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dirty="0" smtClean="0">
                  <a:ea typeface="標楷體" panose="03000509000000000000" pitchFamily="65" charset="-120"/>
                </a:rPr>
                <a:t>160h</a:t>
              </a:r>
              <a:endParaRPr lang="zh-TW" altLang="en-US" dirty="0">
                <a:ea typeface="標楷體" panose="03000509000000000000" pitchFamily="65" charset="-120"/>
              </a:endParaRPr>
            </a:p>
          </p:txBody>
        </p:sp>
      </p:grpSp>
      <p:sp>
        <p:nvSpPr>
          <p:cNvPr id="20" name="投影片編號版面配置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21</a:t>
            </a:fld>
            <a:endParaRPr lang="en-US" altLang="zh-TW" dirty="0"/>
          </a:p>
        </p:txBody>
      </p:sp>
      <p:sp>
        <p:nvSpPr>
          <p:cNvPr id="14" name="矩形 13"/>
          <p:cNvSpPr/>
          <p:nvPr/>
        </p:nvSpPr>
        <p:spPr>
          <a:xfrm>
            <a:off x="977283" y="1140517"/>
            <a:ext cx="14281758" cy="1870330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38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排班範例</a:t>
            </a:r>
            <a:endParaRPr lang="en-US" altLang="zh-TW" sz="4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四週彈性</a:t>
            </a:r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(2)-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作二休二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每日正常工時至多為</a:t>
            </a:r>
            <a:r>
              <a:rPr lang="en-US" altLang="zh-TW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小時，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週至多為</a:t>
            </a:r>
            <a:r>
              <a:rPr lang="en-US" altLang="zh-TW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160</a:t>
            </a:r>
            <a:r>
              <a:rPr lang="zh-TW" altLang="en-US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小時，單週不超過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70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小時。</a:t>
            </a:r>
            <a:r>
              <a:rPr lang="en-US" altLang="zh-TW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週內休</a:t>
            </a:r>
            <a:r>
              <a:rPr lang="en-US" altLang="zh-TW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日之休息作例假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en-US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週內之例假及休息日至少應有</a:t>
            </a:r>
            <a:r>
              <a:rPr lang="en-US" altLang="zh-TW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 </a:t>
            </a:r>
            <a:r>
              <a:rPr lang="zh-TW" altLang="en-US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日。</a:t>
            </a:r>
          </a:p>
        </p:txBody>
      </p:sp>
      <p:sp>
        <p:nvSpPr>
          <p:cNvPr id="15" name="矩形 14"/>
          <p:cNvSpPr/>
          <p:nvPr/>
        </p:nvSpPr>
        <p:spPr>
          <a:xfrm>
            <a:off x="4890095" y="214313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>
            <a:spLocks noChangeArrowheads="1"/>
          </p:cNvSpPr>
          <p:nvPr/>
        </p:nvSpPr>
        <p:spPr bwMode="auto">
          <a:xfrm>
            <a:off x="586001" y="1116211"/>
            <a:ext cx="15520812" cy="276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 排班範例</a:t>
            </a:r>
            <a:endParaRPr lang="en-US" altLang="zh-TW" sz="4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四週彈性</a:t>
            </a:r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(3)-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每日正常工時至多為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週至多為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160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小時，單週不超過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70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小時。</a:t>
            </a:r>
            <a:r>
              <a:rPr lang="en-US" altLang="zh-TW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週內休</a:t>
            </a:r>
            <a:r>
              <a:rPr lang="en-US" altLang="zh-TW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日之休息作例假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週內之例假及休息日 至少應有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 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日。</a:t>
            </a:r>
            <a:endParaRPr lang="en-US" altLang="zh-TW" sz="5500" dirty="0">
              <a:latin typeface="標楷體" panose="03000509000000000000" pitchFamily="65" charset="-120"/>
              <a:ea typeface="標楷體" panose="03000509000000000000" pitchFamily="65" charset="-120"/>
              <a:cs typeface="新細明體" pitchFamily="18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775714"/>
              </p:ext>
            </p:extLst>
          </p:nvPr>
        </p:nvGraphicFramePr>
        <p:xfrm>
          <a:off x="602070" y="3879155"/>
          <a:ext cx="12781851" cy="6991574"/>
        </p:xfrm>
        <a:graphic>
          <a:graphicData uri="http://schemas.openxmlformats.org/drawingml/2006/table">
            <a:tbl>
              <a:tblPr/>
              <a:tblGrid>
                <a:gridCol w="1596110"/>
                <a:gridCol w="1597963"/>
                <a:gridCol w="1597963"/>
                <a:gridCol w="1597963"/>
                <a:gridCol w="1597963"/>
                <a:gridCol w="1597963"/>
                <a:gridCol w="1597963"/>
                <a:gridCol w="1597963"/>
              </a:tblGrid>
              <a:tr h="12356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4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15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54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7584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 smtClean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2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kumimoji="0" lang="zh-TW" altLang="zh-TW" sz="22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17584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700" kern="100" dirty="0" smtClean="0">
                        <a:solidFill>
                          <a:schemeClr val="tx1"/>
                        </a:solidFill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 marL="0" marR="0" indent="0" algn="ctr" defTabSz="17584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700" kern="100" dirty="0" smtClean="0">
                          <a:solidFill>
                            <a:schemeClr val="tx1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 smtClean="0">
                        <a:solidFill>
                          <a:schemeClr val="tx1"/>
                        </a:solidFill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</a:tr>
              <a:tr h="11981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4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zh-TW" sz="3700" b="0" i="0" u="none" strike="noStrike" kern="1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kumimoji="0" lang="zh-TW" altLang="zh-TW" sz="3700" b="0" i="0" u="none" strike="noStrike" kern="1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lang="zh-TW" altLang="zh-TW" sz="22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lang="zh-TW" altLang="zh-TW" sz="22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lang="zh-TW" altLang="zh-TW" sz="22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grpSp>
        <p:nvGrpSpPr>
          <p:cNvPr id="2" name="群組 1"/>
          <p:cNvGrpSpPr/>
          <p:nvPr/>
        </p:nvGrpSpPr>
        <p:grpSpPr>
          <a:xfrm>
            <a:off x="12976568" y="4977641"/>
            <a:ext cx="3324968" cy="5557217"/>
            <a:chOff x="7164288" y="2492896"/>
            <a:chExt cx="1835696" cy="3024336"/>
          </a:xfrm>
        </p:grpSpPr>
        <p:sp>
          <p:nvSpPr>
            <p:cNvPr id="6" name="橢圓 5"/>
            <p:cNvSpPr/>
            <p:nvPr/>
          </p:nvSpPr>
          <p:spPr>
            <a:xfrm>
              <a:off x="7164288" y="2492896"/>
              <a:ext cx="864096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50h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7" name="橢圓 6"/>
            <p:cNvSpPr/>
            <p:nvPr/>
          </p:nvSpPr>
          <p:spPr>
            <a:xfrm>
              <a:off x="7164288" y="3212976"/>
              <a:ext cx="864096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70h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8" name="橢圓 7"/>
            <p:cNvSpPr/>
            <p:nvPr/>
          </p:nvSpPr>
          <p:spPr>
            <a:xfrm>
              <a:off x="7236296" y="4077072"/>
              <a:ext cx="864096" cy="648072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9" name="右大括弧 8"/>
            <p:cNvSpPr/>
            <p:nvPr/>
          </p:nvSpPr>
          <p:spPr>
            <a:xfrm>
              <a:off x="8100392" y="2492896"/>
              <a:ext cx="216024" cy="3024336"/>
            </a:xfrm>
            <a:prstGeom prst="rightBrac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>
                <a:ea typeface="標楷體" panose="03000509000000000000" pitchFamily="65" charset="-12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8316416" y="3645024"/>
              <a:ext cx="683568" cy="576064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dirty="0" smtClean="0">
                  <a:ea typeface="標楷體" panose="03000509000000000000" pitchFamily="65" charset="-120"/>
                </a:rPr>
                <a:t>160h</a:t>
              </a:r>
              <a:endParaRPr lang="zh-TW" altLang="en-US" dirty="0">
                <a:ea typeface="標楷體" panose="03000509000000000000" pitchFamily="65" charset="-120"/>
              </a:endParaRPr>
            </a:p>
          </p:txBody>
        </p:sp>
      </p:grpSp>
      <p:sp>
        <p:nvSpPr>
          <p:cNvPr id="18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22</a:t>
            </a:fld>
            <a:endParaRPr lang="en-US" altLang="zh-TW" dirty="0"/>
          </a:p>
        </p:txBody>
      </p:sp>
      <p:sp>
        <p:nvSpPr>
          <p:cNvPr id="13" name="矩形 12"/>
          <p:cNvSpPr/>
          <p:nvPr/>
        </p:nvSpPr>
        <p:spPr>
          <a:xfrm>
            <a:off x="5411803" y="214313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13237420" y="9211713"/>
            <a:ext cx="1434697" cy="1190832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rPr>
              <a:t>0h</a:t>
            </a:r>
            <a:endParaRPr lang="zh-TW" alt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77284" y="743572"/>
            <a:ext cx="14868677" cy="2762946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排班範例</a:t>
            </a:r>
            <a:endParaRPr lang="en-US" altLang="zh-TW" sz="4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zh-TW" sz="4600" b="1" dirty="0">
                <a:latin typeface="微軟正黑體" pitchFamily="34" charset="-120"/>
                <a:ea typeface="微軟正黑體" pitchFamily="34" charset="-120"/>
              </a:rPr>
              <a:t>八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週彈性</a:t>
            </a: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每日正常工時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小時，每日正常工時至多為</a:t>
            </a:r>
            <a:r>
              <a:rPr lang="en-US" altLang="zh-TW" sz="3800" u="sng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3800" u="sng" dirty="0">
                <a:latin typeface="微軟正黑體" pitchFamily="34" charset="-120"/>
                <a:ea typeface="微軟正黑體" pitchFamily="34" charset="-120"/>
              </a:rPr>
              <a:t>小時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週至多 為</a:t>
            </a:r>
            <a:r>
              <a:rPr lang="en-US" altLang="zh-TW" sz="3800" u="sng" dirty="0">
                <a:latin typeface="微軟正黑體" pitchFamily="34" charset="-120"/>
                <a:ea typeface="微軟正黑體" pitchFamily="34" charset="-120"/>
              </a:rPr>
              <a:t>320</a:t>
            </a:r>
            <a:r>
              <a:rPr lang="zh-TW" altLang="en-US" sz="3800" u="sng" dirty="0">
                <a:latin typeface="微軟正黑體" pitchFamily="34" charset="-120"/>
                <a:ea typeface="微軟正黑體" pitchFamily="34" charset="-120"/>
              </a:rPr>
              <a:t>小時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，單週不超過</a:t>
            </a:r>
            <a:r>
              <a:rPr lang="en-US" altLang="zh-TW" sz="3800" u="sng" dirty="0">
                <a:latin typeface="微軟正黑體" pitchFamily="34" charset="-120"/>
                <a:ea typeface="微軟正黑體" pitchFamily="34" charset="-120"/>
              </a:rPr>
              <a:t>48</a:t>
            </a:r>
            <a:r>
              <a:rPr lang="zh-TW" altLang="en-US" sz="3800" u="sng" dirty="0">
                <a:latin typeface="微軟正黑體" pitchFamily="34" charset="-120"/>
                <a:ea typeface="微軟正黑體" pitchFamily="34" charset="-120"/>
              </a:rPr>
              <a:t>小時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en-US" altLang="zh-TW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休</a:t>
            </a:r>
            <a:r>
              <a:rPr lang="en-US" altLang="zh-TW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3800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日之例假。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週內之例假及休息日至少應有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8 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日。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1207843"/>
              </p:ext>
            </p:extLst>
          </p:nvPr>
        </p:nvGraphicFramePr>
        <p:xfrm>
          <a:off x="861372" y="3459919"/>
          <a:ext cx="12260143" cy="8128463"/>
        </p:xfrm>
        <a:graphic>
          <a:graphicData uri="http://schemas.openxmlformats.org/drawingml/2006/table">
            <a:tbl>
              <a:tblPr/>
              <a:tblGrid>
                <a:gridCol w="1530963"/>
                <a:gridCol w="1532740"/>
                <a:gridCol w="1532740"/>
                <a:gridCol w="1532740"/>
                <a:gridCol w="1532740"/>
                <a:gridCol w="1532740"/>
                <a:gridCol w="1532740"/>
                <a:gridCol w="1532740"/>
              </a:tblGrid>
              <a:tr h="6532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五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六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日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21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926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8747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3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974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4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974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5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974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6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974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7</a:t>
                      </a:r>
                      <a:r>
                        <a:rPr lang="zh-TW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sz="3700" kern="10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974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8</a:t>
                      </a:r>
                      <a:r>
                        <a:rPr lang="zh-TW" sz="37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alt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latin typeface="標楷體" pitchFamily="65" charset="-120"/>
                        <a:ea typeface="標楷體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pSp>
        <p:nvGrpSpPr>
          <p:cNvPr id="2" name="群組 1"/>
          <p:cNvGrpSpPr/>
          <p:nvPr/>
        </p:nvGrpSpPr>
        <p:grpSpPr>
          <a:xfrm>
            <a:off x="12976568" y="4051438"/>
            <a:ext cx="3324968" cy="7541938"/>
            <a:chOff x="7164288" y="1916832"/>
            <a:chExt cx="1835696" cy="4104456"/>
          </a:xfrm>
        </p:grpSpPr>
        <p:sp>
          <p:nvSpPr>
            <p:cNvPr id="7" name="橢圓 6"/>
            <p:cNvSpPr/>
            <p:nvPr/>
          </p:nvSpPr>
          <p:spPr>
            <a:xfrm>
              <a:off x="7164288" y="1916832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48h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8" name="橢圓 7"/>
            <p:cNvSpPr/>
            <p:nvPr/>
          </p:nvSpPr>
          <p:spPr>
            <a:xfrm>
              <a:off x="7164288" y="2420888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48h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9" name="橢圓 8"/>
            <p:cNvSpPr/>
            <p:nvPr/>
          </p:nvSpPr>
          <p:spPr>
            <a:xfrm>
              <a:off x="7164288" y="2924944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48h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10" name="橢圓 9"/>
            <p:cNvSpPr/>
            <p:nvPr/>
          </p:nvSpPr>
          <p:spPr>
            <a:xfrm>
              <a:off x="7164288" y="3429000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48h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11" name="橢圓 10"/>
            <p:cNvSpPr/>
            <p:nvPr/>
          </p:nvSpPr>
          <p:spPr>
            <a:xfrm>
              <a:off x="7164288" y="3933056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48h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12" name="橢圓 11"/>
            <p:cNvSpPr/>
            <p:nvPr/>
          </p:nvSpPr>
          <p:spPr>
            <a:xfrm>
              <a:off x="7164288" y="4509120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48h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13" name="橢圓 12"/>
            <p:cNvSpPr/>
            <p:nvPr/>
          </p:nvSpPr>
          <p:spPr>
            <a:xfrm>
              <a:off x="7164288" y="5517232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0h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  <p:sp>
          <p:nvSpPr>
            <p:cNvPr id="14" name="右大括弧 13"/>
            <p:cNvSpPr/>
            <p:nvPr/>
          </p:nvSpPr>
          <p:spPr>
            <a:xfrm>
              <a:off x="8028384" y="1916832"/>
              <a:ext cx="360040" cy="4104456"/>
            </a:xfrm>
            <a:prstGeom prst="rightBrac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TW" altLang="en-US"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316416" y="3717032"/>
              <a:ext cx="683568" cy="576064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dirty="0" smtClean="0">
                  <a:ea typeface="標楷體" panose="03000509000000000000" pitchFamily="65" charset="-120"/>
                </a:rPr>
                <a:t>320h</a:t>
              </a:r>
              <a:endParaRPr lang="zh-TW" altLang="en-US" dirty="0">
                <a:ea typeface="標楷體" panose="03000509000000000000" pitchFamily="65" charset="-120"/>
              </a:endParaRPr>
            </a:p>
          </p:txBody>
        </p:sp>
        <p:sp>
          <p:nvSpPr>
            <p:cNvPr id="16" name="橢圓 15"/>
            <p:cNvSpPr/>
            <p:nvPr/>
          </p:nvSpPr>
          <p:spPr>
            <a:xfrm>
              <a:off x="7164288" y="5013176"/>
              <a:ext cx="864096" cy="432048"/>
            </a:xfrm>
            <a:prstGeom prst="ellips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TW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  <a:ea typeface="標楷體" panose="03000509000000000000" pitchFamily="65" charset="-120"/>
                </a:rPr>
                <a:t>32h</a:t>
              </a:r>
              <a:endParaRPr lang="zh-TW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標楷體" panose="03000509000000000000" pitchFamily="65" charset="-120"/>
              </a:endParaRPr>
            </a:p>
          </p:txBody>
        </p:sp>
      </p:grpSp>
      <p:sp>
        <p:nvSpPr>
          <p:cNvPr id="23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23</a:t>
            </a:fld>
            <a:endParaRPr lang="en-US" altLang="zh-TW" dirty="0"/>
          </a:p>
        </p:txBody>
      </p:sp>
      <p:sp>
        <p:nvSpPr>
          <p:cNvPr id="17" name="矩形 16"/>
          <p:cNvSpPr/>
          <p:nvPr/>
        </p:nvSpPr>
        <p:spPr>
          <a:xfrm>
            <a:off x="4759668" y="214313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1"/>
          <p:cNvSpPr>
            <a:spLocks noChangeArrowheads="1"/>
          </p:cNvSpPr>
          <p:nvPr/>
        </p:nvSpPr>
        <p:spPr bwMode="auto">
          <a:xfrm>
            <a:off x="325148" y="1698427"/>
            <a:ext cx="15781666" cy="4335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某公司每日正常工時為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小時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月排休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日，國定假日全年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日， 與勞工約定調移，方式為由勞工平均每月自行排休</a:t>
            </a:r>
            <a:r>
              <a:rPr lang="en-US" altLang="zh-TW" sz="38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3800" dirty="0">
                <a:latin typeface="微軟正黑體" pitchFamily="34" charset="-120"/>
                <a:ea typeface="微軟正黑體" pitchFamily="34" charset="-120"/>
              </a:rPr>
              <a:t>日，未實施彈性工時。</a:t>
            </a:r>
            <a:endParaRPr lang="en-US" altLang="zh-TW" sz="38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請問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:</a:t>
            </a:r>
          </a:p>
          <a:p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(1)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是否違反每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7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日應有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2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日休息規定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?</a:t>
            </a:r>
          </a:p>
          <a:p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(2)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是否有使勞工於休息日出勤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?</a:t>
            </a:r>
          </a:p>
          <a:p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(3)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是否違反國定假日應放假規定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?</a:t>
            </a:r>
          </a:p>
          <a:p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(4)</a:t>
            </a:r>
            <a:r>
              <a:rPr lang="zh-TW" altLang="en-US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應補發勞工多少休息日或國定假日加班費</a:t>
            </a:r>
            <a:r>
              <a:rPr lang="en-US" altLang="zh-TW" sz="38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新細明體" pitchFamily="18" charset="-120"/>
              </a:rPr>
              <a:t>?</a:t>
            </a:r>
            <a:endParaRPr lang="en-US" altLang="zh-TW" sz="3800" dirty="0">
              <a:latin typeface="標楷體" panose="03000509000000000000" pitchFamily="65" charset="-120"/>
              <a:ea typeface="標楷體" panose="03000509000000000000" pitchFamily="65" charset="-120"/>
              <a:cs typeface="新細明體" pitchFamily="18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350918"/>
              </p:ext>
            </p:extLst>
          </p:nvPr>
        </p:nvGraphicFramePr>
        <p:xfrm>
          <a:off x="1629420" y="6433107"/>
          <a:ext cx="12781851" cy="5035307"/>
        </p:xfrm>
        <a:graphic>
          <a:graphicData uri="http://schemas.openxmlformats.org/drawingml/2006/table">
            <a:tbl>
              <a:tblPr/>
              <a:tblGrid>
                <a:gridCol w="1596110"/>
                <a:gridCol w="1597963"/>
                <a:gridCol w="1597963"/>
                <a:gridCol w="1597963"/>
                <a:gridCol w="1597963"/>
                <a:gridCol w="1597963"/>
                <a:gridCol w="1597963"/>
                <a:gridCol w="1597963"/>
              </a:tblGrid>
              <a:tr h="9209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000000"/>
                          </a:solidFill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  <a:endParaRPr 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71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92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48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3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700" kern="100" dirty="0" smtClean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930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4</a:t>
                      </a:r>
                      <a:r>
                        <a:rPr lang="zh-TW" sz="3700" kern="100" dirty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8h</a:t>
                      </a:r>
                      <a:endParaRPr lang="zh-TW" altLang="zh-TW" sz="3700" kern="100" dirty="0"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8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24</a:t>
            </a:fld>
            <a:endParaRPr lang="en-US" altLang="zh-TW" dirty="0"/>
          </a:p>
        </p:txBody>
      </p:sp>
      <p:sp>
        <p:nvSpPr>
          <p:cNvPr id="13" name="矩形 12"/>
          <p:cNvSpPr/>
          <p:nvPr/>
        </p:nvSpPr>
        <p:spPr>
          <a:xfrm>
            <a:off x="5411803" y="214313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55577" y="1008202"/>
            <a:ext cx="816779" cy="4545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dirty="0" smtClean="0"/>
              <a:t>問題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35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5859" name="Rectangle 3"/>
          <p:cNvSpPr>
            <a:spLocks noChangeArrowheads="1"/>
          </p:cNvSpPr>
          <p:nvPr/>
        </p:nvSpPr>
        <p:spPr bwMode="auto">
          <a:xfrm>
            <a:off x="2" y="0"/>
            <a:ext cx="16562388" cy="1636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5840" tIns="87921" rIns="175840" bIns="87921" anchor="b"/>
          <a:lstStyle>
            <a:lvl1pPr>
              <a:lnSpc>
                <a:spcPct val="95000"/>
              </a:lnSpc>
              <a:defRPr sz="2400" b="1">
                <a:solidFill>
                  <a:schemeClr val="accent2"/>
                </a:solidFill>
                <a:latin typeface="Arial" charset="0"/>
              </a:defRPr>
            </a:lvl1pPr>
            <a:lvl2pPr>
              <a:lnSpc>
                <a:spcPct val="95000"/>
              </a:lnSpc>
              <a:defRPr sz="2400" b="1">
                <a:solidFill>
                  <a:schemeClr val="accent2"/>
                </a:solidFill>
                <a:latin typeface="Arial" charset="0"/>
              </a:defRPr>
            </a:lvl2pPr>
            <a:lvl3pPr>
              <a:lnSpc>
                <a:spcPct val="95000"/>
              </a:lnSpc>
              <a:defRPr sz="2400" b="1">
                <a:solidFill>
                  <a:schemeClr val="accent2"/>
                </a:solidFill>
                <a:latin typeface="Arial" charset="0"/>
              </a:defRPr>
            </a:lvl3pPr>
            <a:lvl4pPr>
              <a:lnSpc>
                <a:spcPct val="95000"/>
              </a:lnSpc>
              <a:defRPr sz="2400" b="1">
                <a:solidFill>
                  <a:schemeClr val="accent2"/>
                </a:solidFill>
                <a:latin typeface="Arial" charset="0"/>
              </a:defRPr>
            </a:lvl4pPr>
            <a:lvl5pPr>
              <a:lnSpc>
                <a:spcPct val="95000"/>
              </a:lnSpc>
              <a:defRPr sz="2400" b="1">
                <a:solidFill>
                  <a:schemeClr val="accent2"/>
                </a:solidFill>
                <a:latin typeface="Arial" charset="0"/>
              </a:defRPr>
            </a:lvl5pPr>
            <a:lvl6pPr marL="4572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2"/>
                </a:solidFill>
                <a:latin typeface="Arial" charset="0"/>
              </a:defRPr>
            </a:lvl6pPr>
            <a:lvl7pPr marL="9144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2"/>
                </a:solidFill>
                <a:latin typeface="Arial" charset="0"/>
              </a:defRPr>
            </a:lvl7pPr>
            <a:lvl8pPr marL="13716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2"/>
                </a:solidFill>
                <a:latin typeface="Arial" charset="0"/>
              </a:defRPr>
            </a:lvl8pPr>
            <a:lvl9pPr marL="1828800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accent2"/>
                </a:solidFill>
                <a:latin typeface="Arial" charset="0"/>
              </a:defRPr>
            </a:lvl9pPr>
          </a:lstStyle>
          <a:p>
            <a:pPr algn="ctr" eaLnBrk="1" hangingPunct="1"/>
            <a:endParaRPr lang="zh-TW" altLang="de-DE" sz="7700" b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56202" y="214311"/>
            <a:ext cx="15359333" cy="105851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marL="0" lvl="1" algn="ctr">
              <a:buClr>
                <a:schemeClr val="tx2">
                  <a:lumMod val="75000"/>
                </a:schemeClr>
              </a:buClr>
              <a:defRPr/>
            </a:pPr>
            <a:r>
              <a:rPr lang="zh-TW" altLang="en-US" sz="5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放假有</a:t>
            </a:r>
            <a:r>
              <a:rPr lang="en-US" altLang="zh-TW" sz="5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55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種</a:t>
            </a:r>
            <a:endParaRPr lang="en-US" altLang="zh-TW" sz="55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70216" y="7489418"/>
            <a:ext cx="5292426" cy="102397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5500" dirty="0">
                <a:ea typeface="標楷體" panose="03000509000000000000" pitchFamily="65" charset="-120"/>
              </a:rPr>
              <a:t>放假性質大不同</a:t>
            </a:r>
          </a:p>
        </p:txBody>
      </p:sp>
      <p:sp>
        <p:nvSpPr>
          <p:cNvPr id="5" name="向下箭號 4"/>
          <p:cNvSpPr/>
          <p:nvPr/>
        </p:nvSpPr>
        <p:spPr>
          <a:xfrm>
            <a:off x="4890092" y="5639214"/>
            <a:ext cx="6088492" cy="1415125"/>
          </a:xfrm>
          <a:prstGeom prst="downArrow">
            <a:avLst>
              <a:gd name="adj1" fmla="val 50000"/>
              <a:gd name="adj2" fmla="val 48763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zh-TW" altLang="en-US">
              <a:ea typeface="標楷體" panose="03000509000000000000" pitchFamily="65" charset="-120"/>
            </a:endParaRPr>
          </a:p>
        </p:txBody>
      </p:sp>
      <p:sp>
        <p:nvSpPr>
          <p:cNvPr id="2" name="橢圓 1"/>
          <p:cNvSpPr/>
          <p:nvPr/>
        </p:nvSpPr>
        <p:spPr>
          <a:xfrm>
            <a:off x="887932" y="9211711"/>
            <a:ext cx="4749507" cy="224935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dirty="0">
                <a:ea typeface="標楷體" panose="03000509000000000000" pitchFamily="65" charset="-120"/>
              </a:rPr>
              <a:t>出勤時數算加班</a:t>
            </a:r>
            <a:r>
              <a:rPr lang="en-US" altLang="zh-TW" dirty="0">
                <a:ea typeface="標楷體" panose="03000509000000000000" pitchFamily="65" charset="-120"/>
              </a:rPr>
              <a:t>?</a:t>
            </a:r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10536019" y="9211709"/>
            <a:ext cx="4749507" cy="224935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r>
              <a:rPr lang="zh-TW" altLang="en-US" dirty="0">
                <a:ea typeface="標楷體" panose="03000509000000000000" pitchFamily="65" charset="-120"/>
              </a:rPr>
              <a:t>出勤工資計算</a:t>
            </a:r>
            <a:r>
              <a:rPr lang="en-US" altLang="zh-TW" dirty="0">
                <a:ea typeface="標楷體" panose="03000509000000000000" pitchFamily="65" charset="-120"/>
              </a:rPr>
              <a:t>?</a:t>
            </a:r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3" name="左-右雙向箭號 2"/>
          <p:cNvSpPr/>
          <p:nvPr/>
        </p:nvSpPr>
        <p:spPr>
          <a:xfrm>
            <a:off x="6233019" y="9211711"/>
            <a:ext cx="3651954" cy="2249350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058472" y="9742568"/>
            <a:ext cx="1278444" cy="731557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一般因素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天災因素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586001" y="1934402"/>
            <a:ext cx="3521529" cy="3043238"/>
          </a:xfrm>
          <a:prstGeom prst="ellipse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例假日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基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36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algn="ctr"/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18" name="投影片編號版面配置區 4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lIns="175840" tIns="87921" rIns="175840" bIns="87921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latin typeface="Century Gothic" pitchFamily="34" charset="0"/>
              </a:rPr>
              <a:pPr defTabSz="1758410">
                <a:defRPr/>
              </a:pPr>
              <a:t>25</a:t>
            </a:fld>
            <a:endParaRPr lang="en-US" altLang="zh-TW" sz="2400" dirty="0">
              <a:latin typeface="Century Gothic" pitchFamily="34" charset="0"/>
            </a:endParaRPr>
          </a:p>
        </p:txBody>
      </p:sp>
      <p:sp>
        <p:nvSpPr>
          <p:cNvPr id="17" name="橢圓 16"/>
          <p:cNvSpPr/>
          <p:nvPr/>
        </p:nvSpPr>
        <p:spPr>
          <a:xfrm>
            <a:off x="4629238" y="1934402"/>
            <a:ext cx="3521529" cy="3043238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休息日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基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36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algn="ctr"/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19" name="橢圓 18"/>
          <p:cNvSpPr/>
          <p:nvPr/>
        </p:nvSpPr>
        <p:spPr>
          <a:xfrm>
            <a:off x="8542048" y="1934402"/>
            <a:ext cx="3521529" cy="3043238"/>
          </a:xfrm>
          <a:prstGeom prst="ellipse">
            <a:avLst/>
          </a:prstGeom>
          <a:solidFill>
            <a:srgbClr val="FF5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國定假日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基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37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algn="ctr"/>
            <a:endParaRPr lang="zh-TW" altLang="en-US" dirty="0">
              <a:ea typeface="標楷體" panose="03000509000000000000" pitchFamily="65" charset="-120"/>
            </a:endParaRPr>
          </a:p>
        </p:txBody>
      </p:sp>
      <p:sp>
        <p:nvSpPr>
          <p:cNvPr id="20" name="橢圓 19"/>
          <p:cNvSpPr/>
          <p:nvPr/>
        </p:nvSpPr>
        <p:spPr>
          <a:xfrm>
            <a:off x="12324431" y="1934402"/>
            <a:ext cx="3521529" cy="304323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en-US" altLang="zh-TW" b="1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特別休假 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基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38</a:t>
            </a:r>
            <a:r>
              <a:rPr lang="zh-TW" altLang="en-US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algn="ctr"/>
            <a:endParaRPr lang="zh-TW" altLang="en-US" dirty="0"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75555521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26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03941" y="611260"/>
            <a:ext cx="9227799" cy="1023974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pPr marL="0" lvl="1" algn="ctr">
              <a:buClr>
                <a:schemeClr val="tx2">
                  <a:lumMod val="75000"/>
                </a:schemeClr>
              </a:buClr>
              <a:defRPr/>
            </a:pPr>
            <a:r>
              <a:rPr lang="en-US" altLang="zh-TW" sz="55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4</a:t>
            </a:r>
            <a:r>
              <a:rPr lang="zh-TW" altLang="en-US" sz="5500" dirty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種放假出勤工資計算一覽表</a:t>
            </a:r>
            <a:endParaRPr lang="en-US" altLang="zh-TW" sz="5500" dirty="0">
              <a:latin typeface="微軟正黑體" pitchFamily="34" charset="-120"/>
              <a:ea typeface="微軟正黑體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279147"/>
              </p:ext>
            </p:extLst>
          </p:nvPr>
        </p:nvGraphicFramePr>
        <p:xfrm>
          <a:off x="455576" y="2728294"/>
          <a:ext cx="14607828" cy="9549150"/>
        </p:xfrm>
        <a:graphic>
          <a:graphicData uri="http://schemas.openxmlformats.org/drawingml/2006/table">
            <a:tbl>
              <a:tblPr/>
              <a:tblGrid>
                <a:gridCol w="1690532"/>
                <a:gridCol w="1714847"/>
                <a:gridCol w="1690532"/>
                <a:gridCol w="1653571"/>
                <a:gridCol w="1653571"/>
                <a:gridCol w="2067935"/>
                <a:gridCol w="2208001"/>
                <a:gridCol w="1928839"/>
              </a:tblGrid>
              <a:tr h="593279">
                <a:tc rowSpan="2"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     </a:t>
                      </a:r>
                      <a:r>
                        <a:rPr lang="zh-TW" sz="3700" b="1" kern="100" dirty="0">
                          <a:latin typeface="Times New Roman"/>
                          <a:ea typeface="標楷體"/>
                        </a:rPr>
                        <a:t>項目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出勤原因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當日工時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8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小時內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當日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9-10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小時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當日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11-12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小時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600" b="1" kern="100" dirty="0" smtClean="0">
                          <a:latin typeface="Times New Roman"/>
                          <a:ea typeface="標楷體"/>
                        </a:rPr>
                        <a:t>工時計算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4953"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前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2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小時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後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6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小時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7342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5100" b="1" kern="100" dirty="0" smtClean="0">
                          <a:latin typeface="標楷體"/>
                          <a:ea typeface="新細明體"/>
                        </a:rPr>
                        <a:t>1</a:t>
                      </a:r>
                      <a:endParaRPr lang="zh-TW" sz="51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350"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例假日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(36)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違法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1)+1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="1" kern="100" dirty="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0)+1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1/3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="1" kern="100" dirty="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0)+1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2/3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出勤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8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</a:t>
                      </a:r>
                      <a:r>
                        <a:rPr lang="zh-TW" sz="2600" kern="100" dirty="0" smtClean="0">
                          <a:latin typeface="Times New Roman"/>
                          <a:ea typeface="標楷體"/>
                        </a:rPr>
                        <a:t>內</a:t>
                      </a:r>
                      <a:r>
                        <a:rPr lang="zh-TW" altLang="en-US" sz="2600" kern="100" dirty="0" smtClean="0">
                          <a:latin typeface="Times New Roman"/>
                          <a:ea typeface="標楷體"/>
                        </a:rPr>
                        <a:t>加給</a:t>
                      </a:r>
                      <a:r>
                        <a:rPr lang="en-US" altLang="zh-TW" sz="2600" kern="100" dirty="0" smtClean="0">
                          <a:latin typeface="Times New Roman"/>
                          <a:ea typeface="標楷體"/>
                        </a:rPr>
                        <a:t>1</a:t>
                      </a:r>
                      <a:r>
                        <a:rPr lang="zh-TW" altLang="en-US" sz="2600" kern="100" dirty="0" smtClean="0">
                          <a:latin typeface="Times New Roman"/>
                          <a:ea typeface="標楷體"/>
                        </a:rPr>
                        <a:t>日工資</a:t>
                      </a:r>
                      <a:r>
                        <a:rPr lang="zh-TW" altLang="zh-TW" sz="2600" kern="100" dirty="0" smtClean="0">
                          <a:latin typeface="Times New Roman"/>
                          <a:ea typeface="標楷體"/>
                        </a:rPr>
                        <a:t>；</a:t>
                      </a:r>
                      <a:endParaRPr lang="en-US" altLang="zh-TW" sz="2600" kern="100" dirty="0" smtClean="0">
                        <a:latin typeface="Times New Roman"/>
                        <a:ea typeface="標楷體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kern="100" dirty="0" smtClean="0">
                          <a:latin typeface="Times New Roman"/>
                          <a:ea typeface="標楷體"/>
                        </a:rPr>
                        <a:t>；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8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小時後的，按「出勤時數」計。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4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(40)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1)+1+1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日補休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0)+2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7342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5100" b="1" kern="100" dirty="0">
                          <a:latin typeface="標楷體"/>
                          <a:ea typeface="新細明體"/>
                        </a:rPr>
                        <a:t>2</a:t>
                      </a:r>
                      <a:endParaRPr lang="zh-TW" sz="51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350" algn="l">
                        <a:spcAft>
                          <a:spcPts val="0"/>
                        </a:spcAft>
                      </a:pPr>
                      <a:r>
                        <a:rPr lang="zh-TW" sz="2200" b="1" kern="100" dirty="0">
                          <a:latin typeface="Times New Roman"/>
                          <a:ea typeface="標楷體"/>
                        </a:rPr>
                        <a:t>國定假日</a:t>
                      </a:r>
                      <a:r>
                        <a:rPr lang="en-US" sz="2200" b="1" kern="100" dirty="0">
                          <a:latin typeface="Times New Roman"/>
                          <a:ea typeface="標楷體"/>
                        </a:rPr>
                        <a:t>(37)</a:t>
                      </a:r>
                      <a:endParaRPr lang="zh-TW" sz="22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(39)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1)+1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="1" kern="100" dirty="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0)+1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1/3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="1" kern="100" dirty="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0)+1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2/3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6C0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734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(40)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1)+1+1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日補休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0)+2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7342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5100" b="1" kern="100" dirty="0">
                          <a:latin typeface="標楷體"/>
                          <a:ea typeface="新細明體"/>
                        </a:rPr>
                        <a:t>3</a:t>
                      </a:r>
                      <a:endParaRPr lang="zh-TW" sz="51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algn="l">
                        <a:spcAft>
                          <a:spcPts val="0"/>
                        </a:spcAft>
                      </a:pPr>
                      <a:r>
                        <a:rPr lang="zh-TW" sz="2200" b="1" kern="100" dirty="0">
                          <a:latin typeface="Times New Roman"/>
                          <a:ea typeface="標楷體"/>
                        </a:rPr>
                        <a:t>正常工作日</a:t>
                      </a:r>
                      <a:endParaRPr lang="zh-TW" sz="22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(32-1)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正常工時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="1" kern="10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0)+1</a:t>
                      </a: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1/3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="1" kern="100" dirty="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0)+1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2/3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按「出勤時數」計。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4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(32-3)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0)+2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15303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5100" b="1" kern="100" dirty="0" smtClean="0">
                          <a:latin typeface="標楷體"/>
                          <a:ea typeface="新細明體"/>
                        </a:rPr>
                        <a:t>4</a:t>
                      </a:r>
                      <a:endParaRPr lang="zh-TW" sz="51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69850" algn="l">
                        <a:spcAft>
                          <a:spcPts val="0"/>
                        </a:spcAft>
                      </a:pPr>
                      <a:r>
                        <a:rPr lang="zh-TW" sz="2600" b="1" kern="100">
                          <a:latin typeface="Times New Roman"/>
                          <a:ea typeface="標楷體"/>
                        </a:rPr>
                        <a:t>休息日</a:t>
                      </a:r>
                      <a:r>
                        <a:rPr lang="en-US" sz="2600" b="1" kern="100">
                          <a:latin typeface="Times New Roman"/>
                          <a:ea typeface="標楷體"/>
                        </a:rPr>
                        <a:t>(36)</a:t>
                      </a:r>
                      <a:endParaRPr lang="zh-TW" sz="2600" kern="10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 smtClean="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zh-TW" altLang="en-US" sz="2600" b="1" kern="100" dirty="0" smtClean="0">
                          <a:latin typeface="Times New Roman"/>
                          <a:ea typeface="標楷體"/>
                        </a:rPr>
                        <a:t>        </a:t>
                      </a:r>
                      <a:r>
                        <a:rPr lang="en-US" sz="2600" b="1" kern="100" dirty="0" smtClean="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24-2.3)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200" kern="100" dirty="0">
                        <a:latin typeface="Times New Roman"/>
                        <a:ea typeface="新細明體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 b="1" kern="100" dirty="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2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200" b="1" kern="100" dirty="0">
                          <a:latin typeface="Times New Roman"/>
                          <a:ea typeface="標楷體"/>
                        </a:rPr>
                        <a:t>1)+1</a:t>
                      </a:r>
                      <a:r>
                        <a:rPr lang="zh-TW" sz="22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200" b="1" kern="100" dirty="0">
                          <a:latin typeface="Times New Roman"/>
                          <a:ea typeface="標楷體"/>
                        </a:rPr>
                        <a:t>1/3</a:t>
                      </a:r>
                      <a:endParaRPr lang="zh-TW" sz="22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200" kern="100" dirty="0">
                        <a:latin typeface="Times New Roman"/>
                        <a:ea typeface="新細明體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200" b="1" kern="100" dirty="0">
                          <a:latin typeface="標楷體"/>
                          <a:ea typeface="新細明體"/>
                        </a:rPr>
                        <a:t>(</a:t>
                      </a:r>
                      <a:r>
                        <a:rPr lang="zh-TW" sz="22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200" b="1" kern="100" dirty="0">
                          <a:latin typeface="Times New Roman"/>
                          <a:ea typeface="標楷體"/>
                        </a:rPr>
                        <a:t>1)+1</a:t>
                      </a:r>
                      <a:r>
                        <a:rPr lang="zh-TW" sz="22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200" b="1" kern="100" dirty="0">
                          <a:latin typeface="Times New Roman"/>
                          <a:ea typeface="標楷體"/>
                        </a:rPr>
                        <a:t>2/3</a:t>
                      </a:r>
                      <a:endParaRPr lang="zh-TW" sz="22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補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1+1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又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2/3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第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1-4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小時，以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4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小時計；第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5-8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小時，以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8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小時計；第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9-12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小時，以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12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小時計；</a:t>
                      </a:r>
                      <a:r>
                        <a:rPr lang="en-US" sz="2600" kern="100" dirty="0">
                          <a:latin typeface="Times New Roman"/>
                          <a:ea typeface="標楷體"/>
                        </a:rPr>
                        <a:t>12</a:t>
                      </a:r>
                      <a:r>
                        <a:rPr lang="zh-TW" sz="2600" kern="100" dirty="0">
                          <a:latin typeface="Times New Roman"/>
                          <a:ea typeface="標楷體"/>
                        </a:rPr>
                        <a:t>小時後的，按「出勤時數」計。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731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(40)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1)+1+1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日補休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加倍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2600" b="1" kern="100" dirty="0">
                          <a:latin typeface="Times New Roman"/>
                          <a:ea typeface="標楷體"/>
                        </a:rPr>
                        <a:t>本</a:t>
                      </a:r>
                      <a:r>
                        <a:rPr lang="en-US" sz="2600" b="1" kern="100" dirty="0">
                          <a:latin typeface="Times New Roman"/>
                          <a:ea typeface="標楷體"/>
                        </a:rPr>
                        <a:t>0)+2</a:t>
                      </a:r>
                      <a:endParaRPr lang="zh-TW" sz="2600" kern="100" dirty="0">
                        <a:latin typeface="Times New Roman"/>
                        <a:ea typeface="新細明體"/>
                      </a:endParaRPr>
                    </a:p>
                  </a:txBody>
                  <a:tcPr marL="20587" marR="205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586003" y="1537463"/>
            <a:ext cx="14086115" cy="1027359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2700" b="1" kern="100" dirty="0">
                <a:latin typeface="+mj-ea"/>
                <a:ea typeface="+mj-ea"/>
              </a:rPr>
              <a:t>「註</a:t>
            </a:r>
            <a:r>
              <a:rPr lang="en-US" altLang="zh-TW" sz="2700" b="1" kern="100" dirty="0">
                <a:latin typeface="+mj-ea"/>
                <a:ea typeface="+mj-ea"/>
              </a:rPr>
              <a:t>1</a:t>
            </a:r>
            <a:r>
              <a:rPr lang="zh-TW" altLang="en-US" sz="2700" b="1" kern="100" dirty="0">
                <a:latin typeface="+mj-ea"/>
                <a:ea typeface="+mj-ea"/>
              </a:rPr>
              <a:t>」本</a:t>
            </a:r>
            <a:r>
              <a:rPr lang="en-US" altLang="zh-TW" sz="2700" b="1" kern="100" dirty="0">
                <a:latin typeface="+mj-ea"/>
                <a:ea typeface="+mj-ea"/>
              </a:rPr>
              <a:t>=</a:t>
            </a:r>
            <a:r>
              <a:rPr lang="zh-TW" altLang="en-US" sz="2700" b="1" kern="100" dirty="0">
                <a:latin typeface="+mj-ea"/>
                <a:ea typeface="+mj-ea"/>
              </a:rPr>
              <a:t>本薪。 「註</a:t>
            </a:r>
            <a:r>
              <a:rPr lang="en-US" altLang="zh-TW" sz="2700" b="1" kern="100" dirty="0">
                <a:latin typeface="+mj-ea"/>
                <a:ea typeface="+mj-ea"/>
              </a:rPr>
              <a:t>2</a:t>
            </a:r>
            <a:r>
              <a:rPr lang="zh-TW" altLang="en-US" sz="2700" b="1" kern="100" dirty="0">
                <a:latin typeface="+mj-ea"/>
                <a:ea typeface="+mj-ea"/>
              </a:rPr>
              <a:t>」</a:t>
            </a:r>
            <a:r>
              <a:rPr lang="zh-TW" altLang="zh-TW" sz="2700" b="1" kern="100" dirty="0">
                <a:latin typeface="+mj-ea"/>
                <a:ea typeface="+mj-ea"/>
              </a:rPr>
              <a:t>天災</a:t>
            </a:r>
            <a:r>
              <a:rPr lang="en-US" altLang="zh-TW" sz="2700" b="1" kern="100" dirty="0">
                <a:latin typeface="+mj-ea"/>
                <a:ea typeface="+mj-ea"/>
              </a:rPr>
              <a:t>=</a:t>
            </a:r>
            <a:r>
              <a:rPr lang="zh-TW" altLang="zh-TW" sz="2700" b="1" dirty="0">
                <a:latin typeface="+mj-ea"/>
                <a:ea typeface="+mj-ea"/>
              </a:rPr>
              <a:t>天災、事變或突發事件</a:t>
            </a:r>
            <a:r>
              <a:rPr lang="zh-TW" altLang="en-US" sz="2700" b="1" dirty="0">
                <a:latin typeface="+mj-ea"/>
                <a:ea typeface="+mj-ea"/>
              </a:rPr>
              <a:t>。</a:t>
            </a:r>
            <a:r>
              <a:rPr lang="zh-TW" altLang="zh-TW" sz="2700" b="1" dirty="0"/>
              <a:t> </a:t>
            </a:r>
            <a:endParaRPr lang="en-US" altLang="zh-TW" sz="2700" b="1" dirty="0"/>
          </a:p>
          <a:p>
            <a:r>
              <a:rPr lang="zh-TW" altLang="en-US" sz="2700" b="1" kern="100" dirty="0">
                <a:latin typeface="+mj-ea"/>
              </a:rPr>
              <a:t>「註</a:t>
            </a:r>
            <a:r>
              <a:rPr lang="en-US" altLang="zh-TW" sz="2700" b="1" kern="100" dirty="0">
                <a:latin typeface="+mj-ea"/>
              </a:rPr>
              <a:t>3</a:t>
            </a:r>
            <a:r>
              <a:rPr lang="zh-TW" altLang="en-US" sz="2700" b="1" kern="100" dirty="0">
                <a:latin typeface="+mj-ea"/>
              </a:rPr>
              <a:t>」 </a:t>
            </a:r>
            <a:r>
              <a:rPr lang="zh-TW" altLang="en-US" sz="2700" b="1" dirty="0"/>
              <a:t>「</a:t>
            </a:r>
            <a:r>
              <a:rPr lang="zh-TW" altLang="zh-TW" sz="2700" b="1" dirty="0"/>
              <a:t>加倍發給</a:t>
            </a:r>
            <a:r>
              <a:rPr lang="zh-TW" altLang="en-US" sz="2700" b="1" dirty="0"/>
              <a:t>」</a:t>
            </a:r>
            <a:r>
              <a:rPr lang="zh-TW" altLang="zh-TW" sz="2700" b="1" dirty="0"/>
              <a:t>係指假日當日工資照給外，再加發</a:t>
            </a:r>
            <a:r>
              <a:rPr lang="en-US" altLang="zh-TW" sz="2700" b="1" dirty="0"/>
              <a:t>1</a:t>
            </a:r>
            <a:r>
              <a:rPr lang="zh-TW" altLang="zh-TW" sz="2700" b="1" dirty="0"/>
              <a:t>日工資</a:t>
            </a:r>
            <a:endParaRPr lang="zh-TW" altLang="en-US" sz="2700" b="1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27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1817" y="611260"/>
            <a:ext cx="15173337" cy="1023974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pPr marL="0" lvl="1" algn="ctr">
              <a:buClr>
                <a:schemeClr val="tx2">
                  <a:lumMod val="75000"/>
                </a:schemeClr>
              </a:buClr>
              <a:defRPr/>
            </a:pPr>
            <a:r>
              <a:rPr lang="en-US" altLang="zh-TW" sz="5500" b="1" dirty="0">
                <a:latin typeface="+mj-ea"/>
                <a:ea typeface="+mj-ea"/>
                <a:cs typeface="Times New Roman" panose="02020603050405020304" pitchFamily="18" charset="0"/>
              </a:rPr>
              <a:t>4</a:t>
            </a:r>
            <a:r>
              <a:rPr lang="zh-TW" altLang="en-US" sz="5500" b="1" dirty="0">
                <a:latin typeface="+mj-ea"/>
                <a:ea typeface="+mj-ea"/>
                <a:cs typeface="Times New Roman" panose="02020603050405020304" pitchFamily="18" charset="0"/>
              </a:rPr>
              <a:t>種放假出勤時數</a:t>
            </a:r>
            <a:r>
              <a:rPr lang="en-US" altLang="zh-TW" sz="5500" b="1" dirty="0">
                <a:latin typeface="+mj-ea"/>
                <a:ea typeface="+mj-ea"/>
                <a:cs typeface="Times New Roman" panose="02020603050405020304" pitchFamily="18" charset="0"/>
              </a:rPr>
              <a:t>-</a:t>
            </a:r>
            <a:r>
              <a:rPr lang="zh-TW" altLang="en-US" sz="5500" b="1" dirty="0">
                <a:latin typeface="+mj-ea"/>
                <a:ea typeface="+mj-ea"/>
                <a:cs typeface="Times New Roman" panose="02020603050405020304" pitchFamily="18" charset="0"/>
              </a:rPr>
              <a:t>計入</a:t>
            </a:r>
            <a:r>
              <a:rPr lang="zh-TW" altLang="en-US" sz="5500" b="1" dirty="0">
                <a:solidFill>
                  <a:srgbClr val="000000"/>
                </a:solidFill>
                <a:latin typeface="+mj-ea"/>
                <a:ea typeface="+mj-ea"/>
              </a:rPr>
              <a:t>單月延長總數</a:t>
            </a:r>
            <a:r>
              <a:rPr lang="en-US" altLang="zh-TW" sz="5500" b="1" dirty="0">
                <a:solidFill>
                  <a:srgbClr val="000000"/>
                </a:solidFill>
                <a:latin typeface="+mj-ea"/>
              </a:rPr>
              <a:t>46H</a:t>
            </a:r>
            <a:r>
              <a:rPr lang="zh-TW" altLang="en-US" sz="5500" b="1" dirty="0">
                <a:latin typeface="+mj-ea"/>
                <a:ea typeface="+mj-ea"/>
                <a:cs typeface="Times New Roman" panose="02020603050405020304" pitchFamily="18" charset="0"/>
              </a:rPr>
              <a:t>一覽表</a:t>
            </a:r>
            <a:endParaRPr lang="en-US" altLang="zh-TW" sz="55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368563" y="2199036"/>
          <a:ext cx="13433985" cy="7487312"/>
        </p:xfrm>
        <a:graphic>
          <a:graphicData uri="http://schemas.openxmlformats.org/drawingml/2006/table">
            <a:tbl>
              <a:tblPr/>
              <a:tblGrid>
                <a:gridCol w="3357510"/>
                <a:gridCol w="3358825"/>
                <a:gridCol w="3358825"/>
                <a:gridCol w="3358825"/>
              </a:tblGrid>
              <a:tr h="64740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900" b="1" kern="100" dirty="0">
                          <a:latin typeface="Times New Roman"/>
                          <a:ea typeface="標楷體"/>
                        </a:rPr>
                        <a:t>項目</a:t>
                      </a:r>
                      <a:endParaRPr lang="zh-TW" sz="29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900" b="1" kern="100" dirty="0">
                          <a:latin typeface="Times New Roman"/>
                          <a:ea typeface="標楷體"/>
                        </a:rPr>
                        <a:t>出勤原因</a:t>
                      </a:r>
                      <a:endParaRPr lang="zh-TW" sz="29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900" b="1" kern="100">
                          <a:latin typeface="Times New Roman"/>
                          <a:ea typeface="標楷體"/>
                        </a:rPr>
                        <a:t>當日工時</a:t>
                      </a:r>
                      <a:r>
                        <a:rPr lang="en-US" sz="2900" b="1" kern="100">
                          <a:latin typeface="Times New Roman"/>
                          <a:ea typeface="標楷體"/>
                        </a:rPr>
                        <a:t>8</a:t>
                      </a:r>
                      <a:r>
                        <a:rPr lang="zh-TW" sz="2900" b="1" kern="100">
                          <a:latin typeface="Times New Roman"/>
                          <a:ea typeface="標楷體"/>
                        </a:rPr>
                        <a:t>小時內</a:t>
                      </a:r>
                      <a:endParaRPr lang="zh-TW" sz="29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900" b="1" kern="100">
                          <a:latin typeface="Times New Roman"/>
                          <a:ea typeface="標楷體"/>
                        </a:rPr>
                        <a:t>當日工時</a:t>
                      </a:r>
                      <a:r>
                        <a:rPr lang="en-US" sz="2900" b="1" kern="100">
                          <a:latin typeface="Times New Roman"/>
                          <a:ea typeface="標楷體"/>
                        </a:rPr>
                        <a:t>8</a:t>
                      </a:r>
                      <a:r>
                        <a:rPr lang="zh-TW" sz="2900" b="1" kern="100">
                          <a:latin typeface="Times New Roman"/>
                          <a:ea typeface="標楷體"/>
                        </a:rPr>
                        <a:t>小時外</a:t>
                      </a:r>
                      <a:endParaRPr lang="zh-TW" sz="29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78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900" b="1" kern="100" dirty="0" smtClean="0">
                          <a:latin typeface="Times New Roman"/>
                          <a:ea typeface="標楷體"/>
                        </a:rPr>
                        <a:t>是否</a:t>
                      </a:r>
                      <a:r>
                        <a:rPr lang="zh-TW" altLang="en-US" sz="2900" b="1" kern="100" dirty="0" smtClean="0">
                          <a:latin typeface="Times New Roman"/>
                          <a:ea typeface="標楷體"/>
                        </a:rPr>
                        <a:t>計</a:t>
                      </a:r>
                      <a:r>
                        <a:rPr lang="zh-TW" sz="2900" b="1" kern="100" dirty="0" smtClean="0">
                          <a:latin typeface="Times New Roman"/>
                          <a:ea typeface="標楷體"/>
                        </a:rPr>
                        <a:t>入</a:t>
                      </a:r>
                      <a:r>
                        <a:rPr lang="en-US" sz="2900" b="1" kern="100" dirty="0">
                          <a:latin typeface="Times New Roman"/>
                          <a:ea typeface="標楷體"/>
                        </a:rPr>
                        <a:t>46h</a:t>
                      </a:r>
                      <a:r>
                        <a:rPr lang="zh-TW" sz="2900" b="1" kern="100" dirty="0">
                          <a:latin typeface="Times New Roman"/>
                          <a:ea typeface="標楷體"/>
                        </a:rPr>
                        <a:t>上限內</a:t>
                      </a:r>
                      <a:endParaRPr lang="zh-TW" sz="29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900" b="1" kern="100" smtClean="0">
                          <a:latin typeface="Times New Roman"/>
                          <a:ea typeface="標楷體"/>
                        </a:rPr>
                        <a:t>是否</a:t>
                      </a:r>
                      <a:r>
                        <a:rPr lang="zh-TW" altLang="en-US" sz="2900" b="1" kern="100" smtClean="0">
                          <a:latin typeface="Times New Roman"/>
                          <a:ea typeface="標楷體"/>
                        </a:rPr>
                        <a:t>計</a:t>
                      </a:r>
                      <a:r>
                        <a:rPr lang="zh-TW" sz="2900" b="1" kern="100" smtClean="0">
                          <a:latin typeface="Times New Roman"/>
                          <a:ea typeface="標楷體"/>
                        </a:rPr>
                        <a:t>入</a:t>
                      </a:r>
                      <a:r>
                        <a:rPr lang="en-US" sz="2900" b="1" kern="100" dirty="0">
                          <a:latin typeface="Times New Roman"/>
                          <a:ea typeface="標楷體"/>
                        </a:rPr>
                        <a:t>46h</a:t>
                      </a:r>
                      <a:r>
                        <a:rPr lang="zh-TW" sz="2900" b="1" kern="100" dirty="0">
                          <a:latin typeface="Times New Roman"/>
                          <a:ea typeface="標楷體"/>
                        </a:rPr>
                        <a:t>上限內</a:t>
                      </a:r>
                      <a:endParaRPr lang="zh-TW" sz="29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0497">
                <a:tc rowSpan="2">
                  <a:txBody>
                    <a:bodyPr/>
                    <a:lstStyle/>
                    <a:p>
                      <a:pPr marL="6350" algn="ctr">
                        <a:spcAft>
                          <a:spcPts val="0"/>
                        </a:spcAft>
                      </a:pPr>
                      <a:r>
                        <a:rPr lang="zh-TW" sz="3700" b="1" kern="100" dirty="0">
                          <a:latin typeface="Times New Roman"/>
                          <a:ea typeface="標楷體"/>
                        </a:rPr>
                        <a:t>例假日</a:t>
                      </a:r>
                      <a:r>
                        <a:rPr lang="en-US" sz="3700" b="1" kern="100" dirty="0">
                          <a:latin typeface="Times New Roman"/>
                          <a:ea typeface="標楷體"/>
                        </a:rPr>
                        <a:t>(36)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 dirty="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en-US" sz="3700" b="1" kern="100" dirty="0">
                          <a:latin typeface="Times New Roman"/>
                          <a:ea typeface="標楷體"/>
                        </a:rPr>
                        <a:t>(</a:t>
                      </a:r>
                      <a:r>
                        <a:rPr lang="zh-TW" sz="3700" b="1" kern="100" dirty="0">
                          <a:latin typeface="Times New Roman"/>
                          <a:ea typeface="標楷體"/>
                        </a:rPr>
                        <a:t>違法</a:t>
                      </a:r>
                      <a:r>
                        <a:rPr lang="en-US" sz="3700" b="1" kern="100" dirty="0">
                          <a:latin typeface="Times New Roman"/>
                          <a:ea typeface="標楷體"/>
                        </a:rPr>
                        <a:t>)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yes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4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(40)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</a:tr>
              <a:tr h="943953">
                <a:tc rowSpan="2">
                  <a:txBody>
                    <a:bodyPr/>
                    <a:lstStyle/>
                    <a:p>
                      <a:pPr marL="6350"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國定假日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(37)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(39)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yes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84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(40)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</a:tr>
              <a:tr h="912629">
                <a:tc rowSpan="2">
                  <a:txBody>
                    <a:bodyPr/>
                    <a:lstStyle/>
                    <a:p>
                      <a:pPr marL="69850"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正常工作日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(32-1)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正常工時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Yes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4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(32-3)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</a:tr>
              <a:tr h="643228">
                <a:tc rowSpan="2">
                  <a:txBody>
                    <a:bodyPr/>
                    <a:lstStyle/>
                    <a:p>
                      <a:pPr marL="69850"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休息日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(36)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一般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(36-3)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>
                          <a:latin typeface="標楷體"/>
                          <a:ea typeface="新細明體"/>
                        </a:rPr>
                        <a:t>yes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yes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14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b="1" kern="100">
                          <a:latin typeface="Times New Roman"/>
                          <a:ea typeface="標楷體"/>
                        </a:rPr>
                        <a:t>天災</a:t>
                      </a:r>
                      <a:r>
                        <a:rPr lang="en-US" sz="3700" b="1" kern="100">
                          <a:latin typeface="Times New Roman"/>
                          <a:ea typeface="標楷體"/>
                        </a:rPr>
                        <a:t>(36-3)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b="1" kern="100" dirty="0">
                          <a:latin typeface="標楷體"/>
                          <a:ea typeface="新細明體"/>
                        </a:rPr>
                        <a:t>no</a:t>
                      </a:r>
                      <a:endParaRPr lang="zh-TW" sz="3700" kern="100" dirty="0">
                        <a:latin typeface="Times New Roman"/>
                        <a:ea typeface="新細明體"/>
                      </a:endParaRPr>
                    </a:p>
                  </a:txBody>
                  <a:tcPr marL="30290" marR="302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28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20522" y="478944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68565" y="2066719"/>
            <a:ext cx="13825261" cy="4886603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en-US" altLang="zh-TW" sz="4600" dirty="0"/>
              <a:t>Q1.</a:t>
            </a:r>
            <a:r>
              <a:rPr lang="zh-TW" altLang="zh-TW" sz="4600" b="1" dirty="0"/>
              <a:t>按時計酬（或按日計酬）之部分工時勞工，如例假及休息日未出勤，雇主是否應另外加給休息日工資？</a:t>
            </a:r>
            <a:endParaRPr lang="en-US" altLang="zh-TW" sz="4600" b="1" dirty="0"/>
          </a:p>
          <a:p>
            <a:pPr lvl="0"/>
            <a:endParaRPr lang="en-US" altLang="zh-TW" sz="4600" b="1" dirty="0"/>
          </a:p>
          <a:p>
            <a:pPr lvl="0"/>
            <a:r>
              <a:rPr lang="en-US" altLang="zh-TW" sz="4600" b="1" dirty="0"/>
              <a:t>A:</a:t>
            </a:r>
            <a:r>
              <a:rPr lang="zh-TW" altLang="zh-TW" sz="3800" dirty="0"/>
              <a:t>基本工資審議委員會在審議「每小時基本工資」時</a:t>
            </a:r>
            <a:r>
              <a:rPr lang="zh-TW" altLang="en-US" sz="3800" dirty="0"/>
              <a:t>已將「</a:t>
            </a:r>
            <a:r>
              <a:rPr lang="zh-TW" altLang="zh-TW" sz="3800" dirty="0"/>
              <a:t>例假</a:t>
            </a:r>
            <a:r>
              <a:rPr lang="zh-TW" altLang="en-US" sz="3800" dirty="0"/>
              <a:t>」</a:t>
            </a:r>
            <a:r>
              <a:rPr lang="zh-TW" altLang="zh-TW" sz="3800" dirty="0"/>
              <a:t>及</a:t>
            </a:r>
            <a:r>
              <a:rPr lang="zh-TW" altLang="en-US" sz="3800" dirty="0"/>
              <a:t>「</a:t>
            </a:r>
            <a:r>
              <a:rPr lang="zh-TW" altLang="zh-TW" sz="3800" dirty="0"/>
              <a:t>休息日</a:t>
            </a:r>
            <a:r>
              <a:rPr lang="zh-TW" altLang="en-US" sz="3800" dirty="0"/>
              <a:t>」</a:t>
            </a:r>
            <a:r>
              <a:rPr lang="zh-TW" altLang="zh-TW" sz="3800" dirty="0"/>
              <a:t>工資折</a:t>
            </a:r>
            <a:r>
              <a:rPr lang="zh-TW" altLang="en-US" sz="3800" dirty="0"/>
              <a:t>入。因此，</a:t>
            </a:r>
            <a:r>
              <a:rPr lang="zh-TW" altLang="zh-TW" sz="3800" dirty="0"/>
              <a:t>遇到例假或休息日未出勤，毋須再行加給。</a:t>
            </a:r>
          </a:p>
          <a:p>
            <a:endParaRPr lang="zh-TW" altLang="en-US" sz="4600" dirty="0"/>
          </a:p>
        </p:txBody>
      </p:sp>
      <p:sp>
        <p:nvSpPr>
          <p:cNvPr id="9" name="矩形 8"/>
          <p:cNvSpPr/>
          <p:nvPr/>
        </p:nvSpPr>
        <p:spPr>
          <a:xfrm>
            <a:off x="5411804" y="7359310"/>
            <a:ext cx="6703069" cy="102397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zh-TW" sz="5500" dirty="0"/>
              <a:t>「每小時基本工資」</a:t>
            </a:r>
            <a:endParaRPr lang="en-US" altLang="zh-TW" sz="5500" dirty="0"/>
          </a:p>
        </p:txBody>
      </p:sp>
      <p:grpSp>
        <p:nvGrpSpPr>
          <p:cNvPr id="12" name="Group 3"/>
          <p:cNvGrpSpPr>
            <a:grpSpLocks/>
          </p:cNvGrpSpPr>
          <p:nvPr/>
        </p:nvGrpSpPr>
        <p:grpSpPr bwMode="auto">
          <a:xfrm>
            <a:off x="1107714" y="8814770"/>
            <a:ext cx="14348319" cy="3308871"/>
            <a:chOff x="385" y="935"/>
            <a:chExt cx="4990" cy="2949"/>
          </a:xfrm>
        </p:grpSpPr>
        <p:sp>
          <p:nvSpPr>
            <p:cNvPr id="13" name="AutoShape 4"/>
            <p:cNvSpPr>
              <a:spLocks noChangeArrowheads="1"/>
            </p:cNvSpPr>
            <p:nvPr/>
          </p:nvSpPr>
          <p:spPr bwMode="auto">
            <a:xfrm>
              <a:off x="385" y="2931"/>
              <a:ext cx="2631" cy="953"/>
            </a:xfrm>
            <a:prstGeom prst="homePlate">
              <a:avLst>
                <a:gd name="adj" fmla="val 26968"/>
              </a:avLst>
            </a:prstGeom>
            <a:solidFill>
              <a:srgbClr val="00B0F0"/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C1F7C1"/>
              </a:extrusionClr>
            </a:sp3d>
          </p:spPr>
          <p:txBody>
            <a:bodyPr>
              <a:flatTx/>
            </a:bodyPr>
            <a:lstStyle/>
            <a:p>
              <a:pPr algn="ctr"/>
              <a:r>
                <a:rPr lang="zh-TW" altLang="en-US" sz="6200" dirty="0"/>
                <a:t>原</a:t>
              </a:r>
              <a:r>
                <a:rPr lang="en-US" altLang="zh-TW" sz="6200" dirty="0"/>
                <a:t>120</a:t>
              </a:r>
              <a:r>
                <a:rPr lang="zh-TW" altLang="en-US" sz="6200" dirty="0"/>
                <a:t>元</a:t>
              </a:r>
            </a:p>
          </p:txBody>
        </p:sp>
        <p:sp>
          <p:nvSpPr>
            <p:cNvPr id="14" name="AutoShape 5"/>
            <p:cNvSpPr>
              <a:spLocks noChangeArrowheads="1"/>
            </p:cNvSpPr>
            <p:nvPr/>
          </p:nvSpPr>
          <p:spPr bwMode="auto">
            <a:xfrm>
              <a:off x="1565" y="1933"/>
              <a:ext cx="2631" cy="953"/>
            </a:xfrm>
            <a:prstGeom prst="homePlate">
              <a:avLst>
                <a:gd name="adj" fmla="val 26968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A0E0A0"/>
              </a:extrusionClr>
            </a:sp3d>
          </p:spPr>
          <p:txBody>
            <a:bodyPr>
              <a:flatTx/>
            </a:bodyPr>
            <a:lstStyle/>
            <a:p>
              <a:r>
                <a:rPr lang="en-US" altLang="zh-TW" sz="6200" dirty="0"/>
                <a:t>105.10.1</a:t>
              </a:r>
              <a:r>
                <a:rPr lang="zh-TW" altLang="en-US" sz="6200" dirty="0"/>
                <a:t>為</a:t>
              </a:r>
              <a:r>
                <a:rPr lang="en-US" altLang="zh-TW" sz="6200" dirty="0"/>
                <a:t>126</a:t>
              </a:r>
              <a:r>
                <a:rPr lang="zh-TW" altLang="en-US" sz="6200" dirty="0"/>
                <a:t>元</a:t>
              </a:r>
            </a:p>
          </p:txBody>
        </p:sp>
        <p:sp>
          <p:nvSpPr>
            <p:cNvPr id="15" name="AutoShape 6"/>
            <p:cNvSpPr>
              <a:spLocks noChangeArrowheads="1"/>
            </p:cNvSpPr>
            <p:nvPr/>
          </p:nvSpPr>
          <p:spPr bwMode="auto">
            <a:xfrm>
              <a:off x="2744" y="935"/>
              <a:ext cx="2631" cy="953"/>
            </a:xfrm>
            <a:prstGeom prst="homePlate">
              <a:avLst>
                <a:gd name="adj" fmla="val 26968"/>
              </a:avLst>
            </a:prstGeom>
            <a:solidFill>
              <a:srgbClr val="FFC000"/>
            </a:solidFill>
            <a:ln w="9525" algn="ctr">
              <a:noFill/>
              <a:miter lim="800000"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88B888"/>
              </a:extrusionClr>
            </a:sp3d>
          </p:spPr>
          <p:txBody>
            <a:bodyPr>
              <a:flatTx/>
            </a:bodyPr>
            <a:lstStyle/>
            <a:p>
              <a:r>
                <a:rPr lang="en-US" altLang="zh-TW" sz="6200" dirty="0"/>
                <a:t>106.1.1</a:t>
              </a:r>
              <a:r>
                <a:rPr lang="zh-TW" altLang="en-US" sz="6200" dirty="0"/>
                <a:t>為</a:t>
              </a:r>
              <a:r>
                <a:rPr lang="en-US" altLang="zh-TW" sz="6200" dirty="0"/>
                <a:t>133</a:t>
              </a:r>
              <a:r>
                <a:rPr lang="zh-TW" altLang="en-US" sz="6200" dirty="0"/>
                <a:t>元</a:t>
              </a:r>
            </a:p>
          </p:txBody>
        </p:sp>
        <p:sp>
          <p:nvSpPr>
            <p:cNvPr id="16" name="AutoShape 7"/>
            <p:cNvSpPr>
              <a:spLocks noChangeArrowheads="1"/>
            </p:cNvSpPr>
            <p:nvPr/>
          </p:nvSpPr>
          <p:spPr bwMode="auto">
            <a:xfrm>
              <a:off x="839" y="2205"/>
              <a:ext cx="640" cy="681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rgbClr val="3C643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7" name="AutoShape 8"/>
            <p:cNvSpPr>
              <a:spLocks noChangeArrowheads="1"/>
            </p:cNvSpPr>
            <p:nvPr/>
          </p:nvSpPr>
          <p:spPr bwMode="auto">
            <a:xfrm>
              <a:off x="2018" y="1207"/>
              <a:ext cx="640" cy="681"/>
            </a:xfrm>
            <a:custGeom>
              <a:avLst/>
              <a:gdLst>
                <a:gd name="G0" fmla="+- 15126 0 0"/>
                <a:gd name="G1" fmla="+- 2912 0 0"/>
                <a:gd name="G2" fmla="+- 12158 0 2912"/>
                <a:gd name="G3" fmla="+- G2 0 2912"/>
                <a:gd name="G4" fmla="*/ G3 32768 32059"/>
                <a:gd name="G5" fmla="*/ G4 1 2"/>
                <a:gd name="G6" fmla="+- 21600 0 15126"/>
                <a:gd name="G7" fmla="*/ G6 2912 6079"/>
                <a:gd name="G8" fmla="+- G7 15126 0"/>
                <a:gd name="T0" fmla="*/ 15126 w 21600"/>
                <a:gd name="T1" fmla="*/ 0 h 21600"/>
                <a:gd name="T2" fmla="*/ 15126 w 21600"/>
                <a:gd name="T3" fmla="*/ 12158 h 21600"/>
                <a:gd name="T4" fmla="*/ 3237 w 21600"/>
                <a:gd name="T5" fmla="*/ 21600 h 21600"/>
                <a:gd name="T6" fmla="*/ 21600 w 21600"/>
                <a:gd name="T7" fmla="*/ 6079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7 w 21600"/>
                <a:gd name="T13" fmla="*/ G1 h 21600"/>
                <a:gd name="T14" fmla="*/ G8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close/>
                </a:path>
              </a:pathLst>
            </a:custGeom>
            <a:solidFill>
              <a:srgbClr val="3C643C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</p:grpSp>
      <p:cxnSp>
        <p:nvCxnSpPr>
          <p:cNvPr id="19" name="直線接點 18"/>
          <p:cNvCxnSpPr/>
          <p:nvPr/>
        </p:nvCxnSpPr>
        <p:spPr>
          <a:xfrm>
            <a:off x="965900" y="6228780"/>
            <a:ext cx="15129531" cy="0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29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20522" y="478944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68565" y="1836294"/>
            <a:ext cx="13433980" cy="1593394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Q: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兩週彈性工時制度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如使勞工於</a:t>
            </a:r>
            <a:r>
              <a:rPr lang="zh-TW" altLang="en-US" sz="4600" u="sng" kern="100" dirty="0">
                <a:latin typeface="微軟正黑體" pitchFamily="34" charset="-120"/>
                <a:ea typeface="微軟正黑體" pitchFamily="34" charset="-120"/>
                <a:cs typeface="Times New Roman"/>
              </a:rPr>
              <a:t>被分配後免出勤日</a:t>
            </a:r>
            <a:r>
              <a:rPr lang="zh-TW" altLang="en-US" sz="4600" kern="100" dirty="0">
                <a:latin typeface="微軟正黑體" pitchFamily="34" charset="-120"/>
                <a:ea typeface="微軟正黑體" pitchFamily="34" charset="-120"/>
                <a:cs typeface="Times New Roman"/>
              </a:rPr>
              <a:t>    加班</a:t>
            </a:r>
            <a:r>
              <a:rPr lang="en-US" altLang="zh-TW" sz="4600" kern="100" dirty="0">
                <a:latin typeface="微軟正黑體" pitchFamily="34" charset="-120"/>
                <a:ea typeface="微軟正黑體" pitchFamily="34" charset="-120"/>
                <a:cs typeface="Times New Roman"/>
              </a:rPr>
              <a:t>3</a:t>
            </a:r>
            <a:r>
              <a:rPr lang="zh-TW" altLang="en-US" sz="4600" kern="100" dirty="0">
                <a:latin typeface="微軟正黑體" pitchFamily="34" charset="-120"/>
                <a:ea typeface="微軟正黑體" pitchFamily="34" charset="-120"/>
                <a:cs typeface="Times New Roman"/>
              </a:rPr>
              <a:t>小時，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其加班費如何計算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zh-TW" sz="4600" kern="100" dirty="0">
              <a:latin typeface="微軟正黑體" pitchFamily="34" charset="-120"/>
              <a:ea typeface="微軟正黑體" pitchFamily="34" charset="-120"/>
              <a:cs typeface="Times New Roman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325404" y="5961468"/>
            <a:ext cx="585947" cy="454558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dirty="0" smtClean="0"/>
              <a:t>，</a:t>
            </a:r>
            <a:endParaRPr lang="zh-TW" altLang="en-US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467837"/>
              </p:ext>
            </p:extLst>
          </p:nvPr>
        </p:nvGraphicFramePr>
        <p:xfrm>
          <a:off x="1498991" y="3786813"/>
          <a:ext cx="12651417" cy="4498701"/>
        </p:xfrm>
        <a:graphic>
          <a:graphicData uri="http://schemas.openxmlformats.org/drawingml/2006/table">
            <a:tbl>
              <a:tblPr/>
              <a:tblGrid>
                <a:gridCol w="1579824"/>
                <a:gridCol w="1581656"/>
                <a:gridCol w="1581656"/>
                <a:gridCol w="1581656"/>
                <a:gridCol w="1581656"/>
                <a:gridCol w="1581656"/>
                <a:gridCol w="1445213"/>
                <a:gridCol w="1718100"/>
              </a:tblGrid>
              <a:tr h="8262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 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一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二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三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四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五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六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</a:p>
                  </a:txBody>
                  <a:tcPr marL="32205" marR="3220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6278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en-US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3h</a:t>
                      </a:r>
                      <a:endParaRPr lang="zh-TW" sz="3700" kern="100" dirty="0">
                        <a:solidFill>
                          <a:srgbClr val="C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0445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第</a:t>
                      </a:r>
                      <a:r>
                        <a:rPr lang="en-US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zh-TW" sz="3700" kern="100"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週</a:t>
                      </a: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3700" kern="100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alt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700" kern="100" dirty="0">
                          <a:solidFill>
                            <a:srgbClr val="C00000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10h</a:t>
                      </a:r>
                      <a:endParaRPr lang="zh-TW" sz="3700" kern="100" dirty="0">
                        <a:solidFill>
                          <a:srgbClr val="C00000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2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被分配後免出勤日</a:t>
                      </a:r>
                      <a:endParaRPr lang="zh-TW" altLang="zh-TW" sz="22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休息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3700" kern="100" dirty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標楷體" panose="03000509000000000000" pitchFamily="65" charset="-120"/>
                          <a:cs typeface="Times New Roman"/>
                        </a:rPr>
                        <a:t>例假</a:t>
                      </a:r>
                      <a:endParaRPr lang="zh-TW" sz="3700" kern="100" dirty="0">
                        <a:effectLst/>
                        <a:latin typeface="Calibri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32205" marR="3220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1107710" y="8814772"/>
            <a:ext cx="13955688" cy="2301279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A: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加班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小時，以</a:t>
            </a:r>
            <a:r>
              <a:rPr lang="en-US" altLang="zh-TW" sz="4600" b="1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小時計。</a:t>
            </a:r>
            <a:endParaRPr lang="en-US" altLang="zh-TW" sz="4600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        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計算方式：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時薪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x1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又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1/3 x2)+(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時薪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x1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又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2/3x1)</a:t>
            </a:r>
            <a:endParaRPr lang="zh-TW" altLang="en-US" sz="4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30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20522" y="478944"/>
            <a:ext cx="6923602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36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一例一休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68565" y="3257556"/>
            <a:ext cx="13433980" cy="4912189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pPr marL="659404" indent="-659404">
              <a:spcBef>
                <a:spcPts val="1925"/>
              </a:spcBef>
              <a:defRPr/>
            </a:pP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休息日加班工時可否以補休替代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?</a:t>
            </a:r>
          </a:p>
          <a:p>
            <a:pPr marL="659404" indent="-659404">
              <a:spcBef>
                <a:spcPts val="1925"/>
              </a:spcBef>
              <a:defRPr/>
            </a:pP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雇主可否事先於工作規則或者於勞動契約中約定</a:t>
            </a:r>
            <a:r>
              <a:rPr lang="zh-TW" altLang="en-US" sz="4600" b="1" kern="0" dirty="0" smtClean="0">
                <a:latin typeface="微軟正黑體" pitchFamily="34" charset="-120"/>
                <a:ea typeface="微軟正黑體" pitchFamily="34" charset="-120"/>
              </a:rPr>
              <a:t>休息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日加班工時僅能補休</a:t>
            </a:r>
            <a:r>
              <a:rPr lang="en-US" altLang="zh-TW" sz="4600" b="1" kern="0" dirty="0" smtClean="0">
                <a:latin typeface="微軟正黑體" pitchFamily="34" charset="-120"/>
                <a:ea typeface="微軟正黑體" pitchFamily="34" charset="-120"/>
              </a:rPr>
              <a:t>?</a:t>
            </a:r>
            <a:r>
              <a:rPr lang="zh-TW" altLang="en-US" sz="4600" b="1" kern="0" dirty="0" smtClean="0">
                <a:latin typeface="微軟正黑體" pitchFamily="34" charset="-120"/>
                <a:ea typeface="微軟正黑體" pitchFamily="34" charset="-120"/>
              </a:rPr>
              <a:t>          不行</a:t>
            </a:r>
            <a:endParaRPr lang="zh-TW" altLang="en-US" sz="4600" b="1" kern="0" dirty="0">
              <a:latin typeface="微軟正黑體" pitchFamily="34" charset="-120"/>
              <a:ea typeface="微軟正黑體" pitchFamily="34" charset="-120"/>
            </a:endParaRPr>
          </a:p>
          <a:p>
            <a:pPr marL="659404" indent="-659404">
              <a:spcBef>
                <a:spcPts val="1925"/>
              </a:spcBef>
              <a:defRPr/>
            </a:pP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補休標準要按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1-4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小時，以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小時計；第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5-8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小時，以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小時計；第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9-12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小時，以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小時計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還是可以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1:1</a:t>
            </a:r>
            <a:r>
              <a:rPr lang="zh-TW" altLang="en-US" sz="4600" b="1" kern="0" dirty="0">
                <a:latin typeface="微軟正黑體" pitchFamily="34" charset="-120"/>
                <a:ea typeface="微軟正黑體" pitchFamily="34" charset="-120"/>
              </a:rPr>
              <a:t>換算</a:t>
            </a: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?(24-3</a:t>
            </a:r>
            <a:r>
              <a:rPr lang="en-US" altLang="zh-TW" sz="4600" b="1" kern="0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4600" b="1" kern="0" dirty="0" smtClean="0">
                <a:latin typeface="微軟正黑體" pitchFamily="34" charset="-120"/>
                <a:ea typeface="微軟正黑體" pitchFamily="34" charset="-120"/>
              </a:rPr>
              <a:t>   </a:t>
            </a:r>
            <a:endParaRPr lang="zh-TW" altLang="en-US" sz="4600" b="1" kern="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325404" y="5961468"/>
            <a:ext cx="585947" cy="454558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dirty="0" smtClean="0"/>
              <a:t>，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1498992" y="1802090"/>
            <a:ext cx="7804717" cy="88550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休息日加班工時之處裡方式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sz="46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31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10" y="478944"/>
            <a:ext cx="11827603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zh-TW" sz="6900" dirty="0">
                <a:latin typeface="+mj-ea"/>
              </a:rPr>
              <a:t>例假日、休息日與休假日出勤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68565" y="2992922"/>
            <a:ext cx="13825261" cy="6571679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pPr marL="659404" indent="-659404" algn="just">
              <a:spcBef>
                <a:spcPts val="1925"/>
              </a:spcBef>
              <a:defRPr/>
            </a:pP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Q: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應否與勞工約定出勤時數？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marL="659404" indent="-659404" algn="just">
              <a:spcBef>
                <a:spcPts val="1925"/>
              </a:spcBef>
              <a:defRPr/>
            </a:pP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Q: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若有約定出勤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小時，勞工只工作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小時就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因病無法繼續工作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，可否要求勞工請假？若未請假是否屬曠工？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marL="659404" indent="-659404" algn="just">
              <a:spcBef>
                <a:spcPts val="1925"/>
              </a:spcBef>
              <a:defRPr/>
            </a:pPr>
            <a:r>
              <a:rPr lang="en-US" altLang="zh-TW" sz="4600" b="1" kern="0" dirty="0">
                <a:latin typeface="微軟正黑體" pitchFamily="34" charset="-120"/>
                <a:ea typeface="微軟正黑體" pitchFamily="34" charset="-120"/>
              </a:rPr>
              <a:t>Q: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請假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小時期間加班費可否減發？還是一律計發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小時加班費？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marL="659404" indent="-659404" algn="just">
              <a:spcBef>
                <a:spcPts val="1925"/>
              </a:spcBef>
              <a:defRPr/>
            </a:pP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Q: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又加班時數是否仍應以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8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小時計入單月加班總時數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46H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內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?</a:t>
            </a:r>
          </a:p>
        </p:txBody>
      </p:sp>
      <p:sp>
        <p:nvSpPr>
          <p:cNvPr id="11" name="矩形 10"/>
          <p:cNvSpPr/>
          <p:nvPr/>
        </p:nvSpPr>
        <p:spPr>
          <a:xfrm>
            <a:off x="6325404" y="5961468"/>
            <a:ext cx="585947" cy="454558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dirty="0" smtClean="0"/>
              <a:t>，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內容版面配置區 2"/>
          <p:cNvSpPr>
            <a:spLocks noGrp="1"/>
          </p:cNvSpPr>
          <p:nvPr>
            <p:ph sz="quarter" idx="1"/>
          </p:nvPr>
        </p:nvSpPr>
        <p:spPr>
          <a:xfrm>
            <a:off x="1656239" y="2660333"/>
            <a:ext cx="14078030" cy="8931950"/>
          </a:xfrm>
        </p:spPr>
        <p:txBody>
          <a:bodyPr/>
          <a:lstStyle/>
          <a:p>
            <a:pPr algn="just"/>
            <a:r>
              <a:rPr lang="zh-TW" altLang="en-US" dirty="0" smtClean="0"/>
              <a:t>勞工於休息日出勤</a:t>
            </a:r>
            <a:r>
              <a:rPr lang="en-US" altLang="zh-TW" dirty="0" smtClean="0"/>
              <a:t>1</a:t>
            </a:r>
            <a:r>
              <a:rPr lang="zh-TW" altLang="en-US" dirty="0" smtClean="0"/>
              <a:t>小時，請事假</a:t>
            </a:r>
            <a:r>
              <a:rPr lang="en-US" altLang="zh-TW" dirty="0" smtClean="0"/>
              <a:t>3</a:t>
            </a:r>
            <a:r>
              <a:rPr lang="zh-TW" altLang="en-US" dirty="0" smtClean="0"/>
              <a:t>小時，如何計給工資？</a:t>
            </a:r>
            <a:endParaRPr lang="en-US" altLang="zh-TW" dirty="0" smtClean="0"/>
          </a:p>
          <a:p>
            <a:pPr algn="just"/>
            <a:r>
              <a:rPr lang="zh-TW" altLang="en-US" dirty="0" smtClean="0"/>
              <a:t>答：勞動部曽於</a:t>
            </a:r>
            <a:r>
              <a:rPr lang="en-US" altLang="zh-TW" dirty="0" smtClean="0"/>
              <a:t>82</a:t>
            </a:r>
            <a:r>
              <a:rPr lang="zh-TW" altLang="en-US" dirty="0" smtClean="0"/>
              <a:t>年</a:t>
            </a:r>
            <a:r>
              <a:rPr lang="en-US" altLang="zh-TW" dirty="0" smtClean="0"/>
              <a:t>6</a:t>
            </a:r>
            <a:r>
              <a:rPr lang="zh-TW" altLang="en-US" dirty="0" smtClean="0"/>
              <a:t>月</a:t>
            </a:r>
            <a:r>
              <a:rPr lang="en-US" altLang="zh-TW" dirty="0" smtClean="0"/>
              <a:t>4</a:t>
            </a:r>
            <a:r>
              <a:rPr lang="zh-TW" altLang="en-US" dirty="0" smtClean="0"/>
              <a:t>日函釋，勞工原已同意於國定假日出勤，嗣後請事病假致未全日出勤時，除當日工資仍應照給外，當日請假時間之工資依事、病假給薪規定辦理。</a:t>
            </a:r>
          </a:p>
          <a:p>
            <a:pPr algn="just">
              <a:buFont typeface="Wingdings 2" pitchFamily="18" charset="2"/>
              <a:buNone/>
            </a:pPr>
            <a:r>
              <a:rPr lang="zh-TW" altLang="en-US" dirty="0" smtClean="0"/>
              <a:t>    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C8A81-469F-454C-9747-F3CC262E1ADC}" type="slidenum">
              <a:rPr lang="en-US" altLang="zh-TW"/>
              <a:pPr>
                <a:defRPr/>
              </a:pPr>
              <a:t>32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2083956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內容版面配置區 2"/>
          <p:cNvSpPr>
            <a:spLocks noGrp="1"/>
          </p:cNvSpPr>
          <p:nvPr>
            <p:ph sz="quarter" idx="1"/>
          </p:nvPr>
        </p:nvSpPr>
        <p:spPr>
          <a:xfrm>
            <a:off x="1656239" y="756171"/>
            <a:ext cx="14078030" cy="1116124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zh-TW" altLang="en-US" dirty="0"/>
              <a:t>有關雇主經徵得勞工同意於休息日出勤工作，勞工當日因故未能依約定時 數履行勞務之請假及工資給付相關</a:t>
            </a:r>
            <a:r>
              <a:rPr lang="zh-TW" altLang="en-US" dirty="0" smtClean="0"/>
              <a:t>疑義？</a:t>
            </a:r>
            <a:endParaRPr lang="en-US" altLang="zh-TW" dirty="0" smtClean="0"/>
          </a:p>
          <a:p>
            <a:pPr algn="just"/>
            <a:r>
              <a:rPr lang="zh-TW" altLang="en-US" dirty="0" smtClean="0"/>
              <a:t>答：</a:t>
            </a:r>
            <a:endParaRPr lang="en-US" altLang="zh-TW" dirty="0" smtClean="0"/>
          </a:p>
          <a:p>
            <a:pPr algn="just"/>
            <a:r>
              <a:rPr lang="zh-TW" altLang="en-US" dirty="0" smtClean="0"/>
              <a:t>雇主</a:t>
            </a:r>
            <a:r>
              <a:rPr lang="zh-TW" altLang="en-US" dirty="0"/>
              <a:t>經徵得勞工同意於休息日工作，勞工即有工作之義務，勞工</a:t>
            </a:r>
            <a:r>
              <a:rPr lang="zh-TW" altLang="en-US" dirty="0" smtClean="0"/>
              <a:t>當日因故</a:t>
            </a:r>
            <a:r>
              <a:rPr lang="zh-TW" altLang="en-US" dirty="0"/>
              <a:t>未能依約定時數履行勞務之時段，可按其原因事實依勞工請假</a:t>
            </a:r>
            <a:r>
              <a:rPr lang="zh-TW" altLang="en-US" dirty="0" smtClean="0"/>
              <a:t>規則</a:t>
            </a:r>
            <a:r>
              <a:rPr lang="zh-TW" altLang="en-US" dirty="0"/>
              <a:t>等各該法令規定請假；除依本法</a:t>
            </a:r>
            <a:r>
              <a:rPr lang="zh-TW" altLang="en-US" dirty="0" smtClean="0"/>
              <a:t>第</a:t>
            </a:r>
            <a:r>
              <a:rPr lang="en-US" altLang="zh-TW" dirty="0" smtClean="0"/>
              <a:t>39 </a:t>
            </a:r>
            <a:r>
              <a:rPr lang="zh-TW" altLang="en-US" dirty="0"/>
              <a:t>條工資照給外，當日出勤</a:t>
            </a:r>
            <a:r>
              <a:rPr lang="zh-TW" altLang="en-US" dirty="0" smtClean="0"/>
              <a:t>已到</a:t>
            </a:r>
            <a:r>
              <a:rPr lang="zh-TW" altLang="en-US" dirty="0"/>
              <a:t>工時段之工資應先按</a:t>
            </a:r>
            <a:r>
              <a:rPr lang="zh-TW" altLang="en-US" dirty="0" smtClean="0"/>
              <a:t>第</a:t>
            </a:r>
            <a:r>
              <a:rPr lang="en-US" altLang="zh-TW" dirty="0" smtClean="0"/>
              <a:t>24</a:t>
            </a:r>
            <a:r>
              <a:rPr lang="zh-TW" altLang="en-US" dirty="0" smtClean="0"/>
              <a:t>條</a:t>
            </a:r>
            <a:r>
              <a:rPr lang="zh-TW" altLang="en-US" dirty="0"/>
              <a:t>第 </a:t>
            </a:r>
            <a:r>
              <a:rPr lang="en-US" altLang="zh-TW" dirty="0" smtClean="0"/>
              <a:t>2</a:t>
            </a:r>
            <a:r>
              <a:rPr lang="zh-TW" altLang="en-US" dirty="0" smtClean="0"/>
              <a:t>項及第</a:t>
            </a:r>
            <a:r>
              <a:rPr lang="en-US" altLang="zh-TW" dirty="0" smtClean="0"/>
              <a:t>3</a:t>
            </a:r>
            <a:r>
              <a:rPr lang="zh-TW" altLang="en-US" dirty="0" smtClean="0"/>
              <a:t>項</a:t>
            </a:r>
            <a:r>
              <a:rPr lang="zh-TW" altLang="en-US" dirty="0"/>
              <a:t>規定計算，</a:t>
            </a:r>
            <a:r>
              <a:rPr lang="zh-TW" altLang="en-US" dirty="0" smtClean="0"/>
              <a:t>請假時段</a:t>
            </a:r>
            <a:r>
              <a:rPr lang="zh-TW" altLang="en-US" dirty="0"/>
              <a:t>再按休息日加成後工資之標準，依勞工請假規則等各該法令辦理 。 </a:t>
            </a:r>
            <a:endParaRPr lang="en-US" altLang="zh-TW" dirty="0" smtClean="0"/>
          </a:p>
          <a:p>
            <a:pPr algn="just"/>
            <a:r>
              <a:rPr lang="zh-TW" altLang="en-US" dirty="0" smtClean="0"/>
              <a:t>舉例</a:t>
            </a:r>
            <a:r>
              <a:rPr lang="zh-TW" altLang="en-US" dirty="0"/>
              <a:t>而言，月薪新臺幣（以下同）</a:t>
            </a:r>
            <a:r>
              <a:rPr lang="en-US" altLang="zh-TW" dirty="0"/>
              <a:t>36,000 </a:t>
            </a:r>
            <a:r>
              <a:rPr lang="zh-TW" altLang="en-US" dirty="0"/>
              <a:t>元之勞工，其平日工資額 為 </a:t>
            </a:r>
            <a:r>
              <a:rPr lang="en-US" altLang="zh-TW" dirty="0"/>
              <a:t>1,200 </a:t>
            </a:r>
            <a:r>
              <a:rPr lang="zh-TW" altLang="en-US" dirty="0"/>
              <a:t>元、平日每小時工資額為 </a:t>
            </a:r>
            <a:r>
              <a:rPr lang="en-US" altLang="zh-TW" dirty="0"/>
              <a:t>150 </a:t>
            </a:r>
            <a:r>
              <a:rPr lang="zh-TW" altLang="en-US" dirty="0"/>
              <a:t>元，雇主經徵得該名勞工 同意於休息日出勤工作，並已約定該日出勤工作 </a:t>
            </a:r>
            <a:r>
              <a:rPr lang="en-US" altLang="zh-TW" dirty="0"/>
              <a:t>4 </a:t>
            </a:r>
            <a:r>
              <a:rPr lang="zh-TW" altLang="en-US" dirty="0"/>
              <a:t>小時，惟勞工於 工作 </a:t>
            </a:r>
            <a:r>
              <a:rPr lang="en-US" altLang="zh-TW" dirty="0"/>
              <a:t>2 </a:t>
            </a:r>
            <a:r>
              <a:rPr lang="zh-TW" altLang="en-US" dirty="0"/>
              <a:t>小時後因身體不適請病假 </a:t>
            </a:r>
            <a:r>
              <a:rPr lang="en-US" altLang="zh-TW" dirty="0"/>
              <a:t>2 </a:t>
            </a:r>
            <a:r>
              <a:rPr lang="zh-TW" altLang="en-US" dirty="0"/>
              <a:t>小時，除當日工資（</a:t>
            </a:r>
            <a:r>
              <a:rPr lang="en-US" altLang="zh-TW" dirty="0"/>
              <a:t>1,200 </a:t>
            </a:r>
            <a:r>
              <a:rPr lang="zh-TW" altLang="en-US" dirty="0"/>
              <a:t>元 ）照給外，該日出勤之延長工作時間工資計算如下：（</a:t>
            </a:r>
            <a:r>
              <a:rPr lang="en-US" altLang="zh-TW" dirty="0"/>
              <a:t>150*1 </a:t>
            </a:r>
            <a:r>
              <a:rPr lang="zh-TW" altLang="en-US" dirty="0"/>
              <a:t>又 </a:t>
            </a:r>
            <a:r>
              <a:rPr lang="en-US" altLang="zh-TW" dirty="0"/>
              <a:t>1</a:t>
            </a:r>
            <a:r>
              <a:rPr lang="zh-TW" altLang="en-US" dirty="0"/>
              <a:t>／ </a:t>
            </a:r>
            <a:r>
              <a:rPr lang="en-US" altLang="zh-TW" dirty="0"/>
              <a:t>3*2+150*1 </a:t>
            </a:r>
            <a:r>
              <a:rPr lang="zh-TW" altLang="en-US" dirty="0"/>
              <a:t>又 </a:t>
            </a:r>
            <a:r>
              <a:rPr lang="en-US" altLang="zh-TW" dirty="0"/>
              <a:t>2</a:t>
            </a:r>
            <a:r>
              <a:rPr lang="zh-TW" altLang="en-US" dirty="0"/>
              <a:t>／</a:t>
            </a:r>
            <a:r>
              <a:rPr lang="en-US" altLang="zh-TW" dirty="0"/>
              <a:t>3*2</a:t>
            </a:r>
            <a:r>
              <a:rPr lang="zh-TW" altLang="en-US" dirty="0"/>
              <a:t>）</a:t>
            </a:r>
            <a:r>
              <a:rPr lang="en-US" altLang="zh-TW" dirty="0" smtClean="0"/>
              <a:t>-</a:t>
            </a:r>
            <a:r>
              <a:rPr lang="zh-TW" altLang="en-US" dirty="0" smtClean="0"/>
              <a:t>（</a:t>
            </a:r>
            <a:r>
              <a:rPr lang="en-US" altLang="zh-TW" dirty="0"/>
              <a:t>150*1 </a:t>
            </a:r>
            <a:r>
              <a:rPr lang="zh-TW" altLang="en-US" dirty="0"/>
              <a:t>又 </a:t>
            </a:r>
            <a:r>
              <a:rPr lang="en-US" altLang="zh-TW" dirty="0"/>
              <a:t>2</a:t>
            </a:r>
            <a:r>
              <a:rPr lang="zh-TW" altLang="en-US" dirty="0"/>
              <a:t>／</a:t>
            </a:r>
            <a:r>
              <a:rPr lang="en-US" altLang="zh-TW" dirty="0"/>
              <a:t>3*2</a:t>
            </a:r>
            <a:r>
              <a:rPr lang="zh-TW" altLang="en-US" dirty="0"/>
              <a:t>）*</a:t>
            </a:r>
            <a:r>
              <a:rPr lang="en-US" altLang="zh-TW" dirty="0"/>
              <a:t>1</a:t>
            </a:r>
            <a:r>
              <a:rPr lang="zh-TW" altLang="en-US" dirty="0"/>
              <a:t>／</a:t>
            </a:r>
            <a:r>
              <a:rPr lang="en-US" altLang="zh-TW" dirty="0"/>
              <a:t>2</a:t>
            </a:r>
            <a:r>
              <a:rPr lang="zh-TW" altLang="en-US" dirty="0"/>
              <a:t>＝</a:t>
            </a:r>
            <a:r>
              <a:rPr lang="en-US" altLang="zh-TW" dirty="0"/>
              <a:t>900-250</a:t>
            </a:r>
            <a:r>
              <a:rPr lang="zh-TW" altLang="en-US" dirty="0"/>
              <a:t>＝</a:t>
            </a:r>
            <a:r>
              <a:rPr lang="en-US" altLang="zh-TW" dirty="0"/>
              <a:t>650 </a:t>
            </a:r>
            <a:r>
              <a:rPr lang="zh-TW" altLang="en-US" dirty="0"/>
              <a:t>元。 </a:t>
            </a:r>
            <a:endParaRPr lang="en-US" altLang="zh-TW" dirty="0" smtClean="0"/>
          </a:p>
          <a:p>
            <a:pPr marL="0" indent="0" algn="just">
              <a:buNone/>
            </a:pPr>
            <a:r>
              <a:rPr lang="zh-TW" altLang="en-US"/>
              <a:t> </a:t>
            </a:r>
            <a:r>
              <a:rPr lang="zh-TW" altLang="en-US" smtClean="0"/>
              <a:t>  </a:t>
            </a:r>
            <a:r>
              <a:rPr lang="en-US" altLang="zh-TW" smtClean="0"/>
              <a:t>(</a:t>
            </a:r>
            <a:r>
              <a:rPr lang="zh-TW" altLang="en-US" dirty="0" smtClean="0"/>
              <a:t>勞動部</a:t>
            </a:r>
            <a:r>
              <a:rPr lang="en-US" altLang="zh-TW" dirty="0" smtClean="0"/>
              <a:t>106.2.7.</a:t>
            </a:r>
            <a:r>
              <a:rPr lang="zh-TW" altLang="en-US" dirty="0" smtClean="0"/>
              <a:t>勞動條</a:t>
            </a:r>
            <a:r>
              <a:rPr lang="en-US" altLang="zh-TW" dirty="0" smtClean="0"/>
              <a:t>2</a:t>
            </a:r>
            <a:r>
              <a:rPr lang="zh-TW" altLang="en-US" dirty="0" smtClean="0"/>
              <a:t>字第</a:t>
            </a:r>
            <a:r>
              <a:rPr lang="en-US" altLang="zh-TW" dirty="0" smtClean="0"/>
              <a:t>1050133150</a:t>
            </a:r>
            <a:r>
              <a:rPr lang="zh-TW" altLang="en-US" dirty="0" smtClean="0"/>
              <a:t>號函</a:t>
            </a:r>
            <a:r>
              <a:rPr lang="en-US" altLang="zh-TW" dirty="0" smtClean="0"/>
              <a:t>)</a:t>
            </a:r>
            <a:endParaRPr lang="zh-TW" altLang="en-US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C8A81-469F-454C-9747-F3CC262E1ADC}" type="slidenum">
              <a:rPr lang="en-US" altLang="zh-TW"/>
              <a:pPr>
                <a:defRPr/>
              </a:pPr>
              <a:t>33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0404578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39307" y="504647"/>
            <a:ext cx="14494964" cy="2100263"/>
          </a:xfrm>
        </p:spPr>
        <p:txBody>
          <a:bodyPr anchor="ctr">
            <a:normAutofit/>
          </a:bodyPr>
          <a:lstStyle/>
          <a:p>
            <a:pPr lvl="0" fontAlgn="base">
              <a:lnSpc>
                <a:spcPct val="100000"/>
              </a:lnSpc>
              <a:spcAft>
                <a:spcPct val="0"/>
              </a:spcAft>
            </a:pPr>
            <a:r>
              <a:rPr kumimoji="1" lang="zh-TW" altLang="en-US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第</a:t>
            </a:r>
            <a:r>
              <a:rPr kumimoji="1" lang="en-US" altLang="zh-TW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37</a:t>
            </a:r>
            <a:r>
              <a:rPr kumimoji="1" lang="zh-TW" altLang="en-US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條</a:t>
            </a:r>
            <a:r>
              <a:rPr kumimoji="1" lang="en-US" altLang="zh-TW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:</a:t>
            </a:r>
            <a:r>
              <a:rPr kumimoji="1" lang="zh-TW" altLang="en-US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國定假日</a:t>
            </a:r>
            <a:r>
              <a:rPr kumimoji="1" lang="en-US" altLang="zh-TW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(19</a:t>
            </a:r>
            <a:r>
              <a:rPr kumimoji="1" lang="zh-TW" altLang="en-US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天</a:t>
            </a:r>
            <a:r>
              <a:rPr kumimoji="1" lang="en-US" altLang="zh-TW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-&gt;12</a:t>
            </a:r>
            <a:r>
              <a:rPr kumimoji="1" lang="zh-TW" altLang="en-US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天</a:t>
            </a:r>
            <a:r>
              <a:rPr kumimoji="1" lang="en-US" altLang="zh-TW" sz="6900" b="1" dirty="0">
                <a:solidFill>
                  <a:prstClr val="black"/>
                </a:solidFill>
                <a:effectLst/>
                <a:latin typeface="標楷體" pitchFamily="65" charset="-120"/>
                <a:cs typeface="+mn-cs"/>
              </a:rPr>
              <a:t>)</a:t>
            </a:r>
            <a:endParaRPr kumimoji="1" lang="en-US" altLang="zh-TW" sz="6900" b="1" dirty="0">
              <a:solidFill>
                <a:srgbClr val="000066"/>
              </a:solidFill>
              <a:effectLst/>
              <a:latin typeface="Arial" charset="0"/>
              <a:cs typeface="+mn-cs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368705" y="5638629"/>
            <a:ext cx="6392048" cy="555694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中華民國開國紀念日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和平紀念日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國慶日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春節（農曆正月初一至初三）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婦女、兒童節合併假日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民族掃墓節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端午節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中秋節</a:t>
            </a: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農曆除夕</a:t>
            </a:r>
            <a:endParaRPr lang="en-US" altLang="zh-TW" sz="2900" dirty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r>
              <a:rPr lang="zh-TW" altLang="zh-TW" sz="2900" dirty="0">
                <a:latin typeface="Noto Sans CJK TC Bold" pitchFamily="34" charset="-120"/>
                <a:ea typeface="Noto Sans CJK TC Bold" pitchFamily="34" charset="-120"/>
              </a:rPr>
              <a:t>勞動節</a:t>
            </a:r>
            <a:endParaRPr lang="en-US" altLang="zh-TW" sz="2900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8436" name="Rectangle 4"/>
          <p:cNvSpPr>
            <a:spLocks noGrp="1" noChangeArrowheads="1"/>
          </p:cNvSpPr>
          <p:nvPr>
            <p:ph sz="quarter" idx="2"/>
          </p:nvPr>
        </p:nvSpPr>
        <p:spPr>
          <a:xfrm>
            <a:off x="8281196" y="5638629"/>
            <a:ext cx="6259778" cy="5556944"/>
          </a:xfrm>
          <a:solidFill>
            <a:srgbClr val="00FF00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eaLnBrk="1" hangingPunct="1">
              <a:buFont typeface="Wingdings" pitchFamily="2" charset="2"/>
              <a:buNone/>
            </a:pPr>
            <a:r>
              <a:rPr lang="zh-TW" altLang="zh-TW" sz="3500" b="1" dirty="0">
                <a:latin typeface="Noto Sans CJK TC Bold" pitchFamily="34" charset="-120"/>
                <a:ea typeface="Noto Sans CJK TC Bold" pitchFamily="34" charset="-120"/>
              </a:rPr>
              <a:t>刪除此</a:t>
            </a:r>
            <a:r>
              <a:rPr lang="en-US" altLang="zh-TW" sz="3500" b="1" dirty="0">
                <a:latin typeface="Noto Sans CJK TC Bold" pitchFamily="34" charset="-120"/>
                <a:ea typeface="Noto Sans CJK TC Bold" pitchFamily="34" charset="-120"/>
              </a:rPr>
              <a:t>7</a:t>
            </a:r>
            <a:r>
              <a:rPr lang="zh-TW" altLang="zh-TW" sz="3500" b="1" dirty="0">
                <a:latin typeface="Noto Sans CJK TC Bold" pitchFamily="34" charset="-120"/>
                <a:ea typeface="Noto Sans CJK TC Bold" pitchFamily="34" charset="-120"/>
              </a:rPr>
              <a:t>日</a:t>
            </a:r>
            <a:endParaRPr lang="zh-TW" altLang="zh-TW" sz="3500" dirty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r>
              <a:rPr lang="zh-TW" altLang="zh-TW" sz="3500" dirty="0">
                <a:latin typeface="Noto Sans CJK TC Bold" pitchFamily="34" charset="-120"/>
                <a:ea typeface="Noto Sans CJK TC Bold" pitchFamily="34" charset="-120"/>
              </a:rPr>
              <a:t>革命先烈紀念日 </a:t>
            </a:r>
            <a:endParaRPr lang="en-US" altLang="zh-TW" sz="3500" dirty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r>
              <a:rPr lang="zh-TW" altLang="zh-TW" sz="3500" dirty="0">
                <a:latin typeface="Noto Sans CJK TC Bold" pitchFamily="34" charset="-120"/>
                <a:ea typeface="Noto Sans CJK TC Bold" pitchFamily="34" charset="-120"/>
              </a:rPr>
              <a:t>孔子誕辰紀念日</a:t>
            </a:r>
          </a:p>
          <a:p>
            <a:pPr eaLnBrk="1" hangingPunct="1"/>
            <a:r>
              <a:rPr lang="zh-TW" altLang="zh-TW" sz="3500" dirty="0">
                <a:latin typeface="Noto Sans CJK TC Bold" pitchFamily="34" charset="-120"/>
                <a:ea typeface="Noto Sans CJK TC Bold" pitchFamily="34" charset="-120"/>
              </a:rPr>
              <a:t>先總統蔣公誕辰紀念日</a:t>
            </a:r>
          </a:p>
          <a:p>
            <a:pPr eaLnBrk="1" hangingPunct="1"/>
            <a:r>
              <a:rPr lang="zh-TW" altLang="zh-TW" sz="3500" dirty="0">
                <a:latin typeface="Noto Sans CJK TC Bold" pitchFamily="34" charset="-120"/>
                <a:ea typeface="Noto Sans CJK TC Bold" pitchFamily="34" charset="-120"/>
              </a:rPr>
              <a:t>國父誕辰紀念日</a:t>
            </a:r>
          </a:p>
          <a:p>
            <a:pPr eaLnBrk="1" hangingPunct="1"/>
            <a:r>
              <a:rPr lang="zh-TW" altLang="zh-TW" sz="3500" dirty="0">
                <a:latin typeface="Noto Sans CJK TC Bold" pitchFamily="34" charset="-120"/>
                <a:ea typeface="Noto Sans CJK TC Bold" pitchFamily="34" charset="-120"/>
              </a:rPr>
              <a:t>行憲紀念日</a:t>
            </a:r>
          </a:p>
          <a:p>
            <a:pPr eaLnBrk="1" hangingPunct="1"/>
            <a:r>
              <a:rPr lang="zh-TW" altLang="zh-TW" sz="3500" dirty="0">
                <a:latin typeface="Noto Sans CJK TC Bold" pitchFamily="34" charset="-120"/>
                <a:ea typeface="Noto Sans CJK TC Bold" pitchFamily="34" charset="-120"/>
              </a:rPr>
              <a:t>中華民國開國紀念日之翌日</a:t>
            </a:r>
          </a:p>
          <a:p>
            <a:pPr eaLnBrk="1" hangingPunct="1"/>
            <a:r>
              <a:rPr lang="zh-TW" altLang="zh-TW" sz="3500" dirty="0">
                <a:latin typeface="Noto Sans CJK TC Bold" pitchFamily="34" charset="-120"/>
                <a:ea typeface="Noto Sans CJK TC Bold" pitchFamily="34" charset="-120"/>
              </a:rPr>
              <a:t>臺灣光復節</a:t>
            </a:r>
            <a:endParaRPr lang="en-US" altLang="zh-TW" sz="3500" dirty="0">
              <a:latin typeface="Noto Sans CJK TC Bold" pitchFamily="34" charset="-120"/>
              <a:ea typeface="Noto Sans CJK TC Bold" pitchFamily="34" charset="-120"/>
            </a:endParaRPr>
          </a:p>
          <a:p>
            <a:pPr eaLnBrk="1" hangingPunct="1"/>
            <a:endParaRPr lang="en-US" altLang="zh-TW" sz="3100" dirty="0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977641" y="3258327"/>
            <a:ext cx="7108025" cy="784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840" tIns="87921" rIns="175840" bIns="87921"/>
          <a:lstStyle/>
          <a:p>
            <a:pPr marL="903628" indent="-903628"/>
            <a:endParaRPr lang="zh-TW" altLang="zh-TW" sz="4900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977641" y="3258327"/>
            <a:ext cx="7108025" cy="784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840" tIns="87921" rIns="175840" bIns="87921"/>
          <a:lstStyle/>
          <a:p>
            <a:pPr marL="903628" indent="-903628"/>
            <a:endParaRPr lang="zh-TW" altLang="zh-TW" sz="4900"/>
          </a:p>
        </p:txBody>
      </p:sp>
      <p:sp>
        <p:nvSpPr>
          <p:cNvPr id="11" name="Rectangle 4"/>
          <p:cNvSpPr txBox="1">
            <a:spLocks noChangeArrowheads="1"/>
          </p:cNvSpPr>
          <p:nvPr/>
        </p:nvSpPr>
        <p:spPr bwMode="auto">
          <a:xfrm>
            <a:off x="1368697" y="11461019"/>
            <a:ext cx="13753256" cy="662165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75840" tIns="87921" rIns="175840" bIns="87921"/>
          <a:lstStyle/>
          <a:p>
            <a:pPr marL="903628" indent="-903628" eaLnBrk="0" hangingPunct="0">
              <a:defRPr/>
            </a:pPr>
            <a:r>
              <a:rPr lang="en-US" altLang="zh-TW" sz="3100" kern="0" dirty="0">
                <a:latin typeface="Noto Sans CJK TC Bold" pitchFamily="34" charset="-120"/>
                <a:ea typeface="Noto Sans CJK TC Bold" pitchFamily="34" charset="-120"/>
              </a:rPr>
              <a:t>※</a:t>
            </a:r>
            <a:r>
              <a:rPr lang="zh-TW" altLang="en-US" sz="3100" kern="0" dirty="0">
                <a:latin typeface="Noto Sans CJK TC Bold" pitchFamily="34" charset="-120"/>
                <a:ea typeface="Noto Sans CJK TC Bold" pitchFamily="34" charset="-120"/>
              </a:rPr>
              <a:t>原住民歲時祭儀（具原住民身分者放假一日，日期依原住民委員會之公告）</a:t>
            </a:r>
            <a:endParaRPr lang="en-US" altLang="zh-TW" sz="3100" kern="0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9" name="文字版面配置區 4"/>
          <p:cNvSpPr txBox="1">
            <a:spLocks/>
          </p:cNvSpPr>
          <p:nvPr/>
        </p:nvSpPr>
        <p:spPr bwMode="auto">
          <a:xfrm>
            <a:off x="977641" y="2727433"/>
            <a:ext cx="14998162" cy="2514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75840" tIns="87921" rIns="175840" bIns="87921"/>
          <a:lstStyle/>
          <a:p>
            <a:pPr marL="525080" indent="-525080" eaLnBrk="0" hangingPunct="0">
              <a:lnSpc>
                <a:spcPct val="150000"/>
              </a:lnSpc>
              <a:spcBef>
                <a:spcPts val="1106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kumimoji="0" lang="zh-TW" altLang="zh-TW" sz="3500" dirty="0">
                <a:latin typeface="Noto Sans CJK TC Bold" pitchFamily="34" charset="-120"/>
                <a:ea typeface="Noto Sans CJK TC Bold" pitchFamily="34" charset="-120"/>
              </a:rPr>
              <a:t>內政部所定應放假之紀念日、節日、勞動節及其他中央主管機關指定應放假之日，均應休假。</a:t>
            </a:r>
            <a:r>
              <a:rPr kumimoji="0" lang="en-US" altLang="zh-TW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(</a:t>
            </a:r>
            <a:r>
              <a:rPr kumimoji="0" lang="zh-TW" altLang="en-US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回歸全國一致</a:t>
            </a:r>
            <a:r>
              <a:rPr kumimoji="0" lang="en-US" altLang="zh-TW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)</a:t>
            </a:r>
            <a:endParaRPr kumimoji="0" lang="zh-TW" altLang="zh-TW" sz="3500" u="sng" dirty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marL="525080" indent="-525080" eaLnBrk="0" hangingPunct="0">
              <a:lnSpc>
                <a:spcPct val="150000"/>
              </a:lnSpc>
              <a:spcBef>
                <a:spcPts val="1106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kumimoji="0" lang="zh-TW" altLang="en-US" sz="3500" dirty="0">
                <a:latin typeface="Noto Sans CJK TC Bold" pitchFamily="34" charset="-120"/>
                <a:ea typeface="Noto Sans CJK TC Bold" pitchFamily="34" charset="-120"/>
              </a:rPr>
              <a:t>本次</a:t>
            </a:r>
            <a:r>
              <a:rPr kumimoji="0" lang="zh-TW" altLang="zh-TW" sz="3500" dirty="0">
                <a:latin typeface="Noto Sans CJK TC Bold" pitchFamily="34" charset="-120"/>
                <a:ea typeface="Noto Sans CJK TC Bold" pitchFamily="34" charset="-120"/>
              </a:rPr>
              <a:t>修正，自</a:t>
            </a:r>
            <a:r>
              <a:rPr kumimoji="0" lang="en-US" altLang="zh-TW" sz="3500" dirty="0">
                <a:latin typeface="Noto Sans CJK TC Bold" pitchFamily="34" charset="-120"/>
                <a:ea typeface="Noto Sans CJK TC Bold" pitchFamily="34" charset="-120"/>
              </a:rPr>
              <a:t>106</a:t>
            </a:r>
            <a:r>
              <a:rPr kumimoji="0" lang="zh-TW" altLang="zh-TW" sz="3500" dirty="0">
                <a:latin typeface="Noto Sans CJK TC Bold" pitchFamily="34" charset="-120"/>
                <a:ea typeface="Noto Sans CJK TC Bold" pitchFamily="34" charset="-120"/>
              </a:rPr>
              <a:t>年</a:t>
            </a:r>
            <a:r>
              <a:rPr kumimoji="0" lang="en-US" altLang="zh-TW" sz="3500" dirty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kumimoji="0" lang="zh-TW" altLang="zh-TW" sz="3500" dirty="0">
                <a:latin typeface="Noto Sans CJK TC Bold" pitchFamily="34" charset="-120"/>
                <a:ea typeface="Noto Sans CJK TC Bold" pitchFamily="34" charset="-120"/>
              </a:rPr>
              <a:t>月</a:t>
            </a:r>
            <a:r>
              <a:rPr kumimoji="0" lang="en-US" altLang="zh-TW" sz="3500" dirty="0">
                <a:latin typeface="Noto Sans CJK TC Bold" pitchFamily="34" charset="-120"/>
                <a:ea typeface="Noto Sans CJK TC Bold" pitchFamily="34" charset="-120"/>
              </a:rPr>
              <a:t>1</a:t>
            </a:r>
            <a:r>
              <a:rPr kumimoji="0" lang="zh-TW" altLang="zh-TW" sz="3500" dirty="0">
                <a:latin typeface="Noto Sans CJK TC Bold" pitchFamily="34" charset="-120"/>
                <a:ea typeface="Noto Sans CJK TC Bold" pitchFamily="34" charset="-120"/>
              </a:rPr>
              <a:t>日施行。</a:t>
            </a:r>
            <a:r>
              <a:rPr kumimoji="0" lang="zh-TW" altLang="en-US" sz="35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（</a:t>
            </a:r>
            <a:r>
              <a:rPr kumimoji="0" lang="zh-TW" altLang="en-US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今年行憲紀念日</a:t>
            </a:r>
            <a:r>
              <a:rPr kumimoji="0" lang="en-US" altLang="zh-TW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12</a:t>
            </a:r>
            <a:r>
              <a:rPr kumimoji="0" lang="zh-TW" altLang="en-US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月</a:t>
            </a:r>
            <a:r>
              <a:rPr kumimoji="0" lang="en-US" altLang="zh-TW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25</a:t>
            </a:r>
            <a:r>
              <a:rPr kumimoji="0" lang="zh-TW" altLang="en-US" sz="3500" u="sng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日仍然放假</a:t>
            </a:r>
            <a:r>
              <a:rPr kumimoji="0" lang="zh-TW" altLang="en-US" sz="3500" dirty="0">
                <a:solidFill>
                  <a:srgbClr val="C00000"/>
                </a:solidFill>
                <a:latin typeface="Noto Sans CJK TC Bold" pitchFamily="34" charset="-120"/>
                <a:ea typeface="Noto Sans CJK TC Bold" pitchFamily="34" charset="-120"/>
              </a:rPr>
              <a:t>）</a:t>
            </a:r>
            <a:endParaRPr kumimoji="0" lang="en-US" altLang="zh-TW" sz="3500" dirty="0">
              <a:solidFill>
                <a:srgbClr val="C00000"/>
              </a:solidFill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B9358DCA-C078-4CA4-865D-F4F161626960}" type="slidenum">
              <a:rPr lang="en-US" altLang="zh-TW" smtClean="0"/>
              <a:pPr>
                <a:buNone/>
                <a:defRPr/>
              </a:pPr>
              <a:t>34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4443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35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11" y="611259"/>
            <a:ext cx="1050361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38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ea typeface="標楷體" pitchFamily="65" charset="-120"/>
            </a:endParaRPr>
          </a:p>
        </p:txBody>
      </p:sp>
      <p:pic>
        <p:nvPicPr>
          <p:cNvPr id="2050" name="Picture 2" descr="E:\★新    修     法      令\106.1.1新修勞基法\圖參\933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0134" y="1934404"/>
            <a:ext cx="14722123" cy="99670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4067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36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11" y="611259"/>
            <a:ext cx="1050361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38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ea typeface="標楷體" pitchFamily="65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759846" y="2066717"/>
            <a:ext cx="4825799" cy="7938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dirty="0" smtClean="0"/>
              <a:t>修          法         前</a:t>
            </a:r>
            <a:endParaRPr lang="zh-TW" altLang="en-US" dirty="0"/>
          </a:p>
        </p:txBody>
      </p:sp>
      <p:sp>
        <p:nvSpPr>
          <p:cNvPr id="12" name="圓角矩形 11"/>
          <p:cNvSpPr/>
          <p:nvPr/>
        </p:nvSpPr>
        <p:spPr>
          <a:xfrm>
            <a:off x="9715891" y="2066717"/>
            <a:ext cx="4825799" cy="7938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dirty="0" smtClean="0"/>
              <a:t>修          法         後</a:t>
            </a:r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979" y="3125235"/>
            <a:ext cx="12912272" cy="67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2187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>
          <a:xfrm>
            <a:off x="1630363" y="612585"/>
            <a:ext cx="14078030" cy="1464350"/>
          </a:xfrm>
        </p:spPr>
        <p:txBody>
          <a:bodyPr/>
          <a:lstStyle/>
          <a:p>
            <a:r>
              <a:rPr lang="zh-TW" altLang="en-US" b="1" smtClean="0"/>
              <a:t>特別休假對照表</a:t>
            </a:r>
          </a:p>
        </p:txBody>
      </p:sp>
      <p:graphicFrame>
        <p:nvGraphicFramePr>
          <p:cNvPr id="8309" name="Group 117"/>
          <p:cNvGraphicFramePr>
            <a:graphicFrameLocks noGrp="1"/>
          </p:cNvGraphicFramePr>
          <p:nvPr>
            <p:ph sz="quarter" idx="1"/>
          </p:nvPr>
        </p:nvGraphicFramePr>
        <p:xfrm>
          <a:off x="1630365" y="2068178"/>
          <a:ext cx="14078028" cy="10316484"/>
        </p:xfrm>
        <a:graphic>
          <a:graphicData uri="http://schemas.openxmlformats.org/drawingml/2006/table">
            <a:tbl>
              <a:tblPr/>
              <a:tblGrid>
                <a:gridCol w="2346338"/>
                <a:gridCol w="2346338"/>
                <a:gridCol w="2346338"/>
                <a:gridCol w="2346338"/>
                <a:gridCol w="2346338"/>
                <a:gridCol w="2346338"/>
              </a:tblGrid>
              <a:tr h="705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年資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修正前</a:t>
                      </a: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修正後</a:t>
                      </a: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年資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修正前</a:t>
                      </a: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修正後</a:t>
                      </a: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6</a:t>
                      </a:r>
                      <a:r>
                        <a:rPr kumimoji="0" lang="zh-TW" altLang="en-US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個月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0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13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18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endParaRPr kumimoji="0" lang="zh-TW" altLang="en-US" sz="3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20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endParaRPr kumimoji="0" lang="zh-TW" altLang="en-US" sz="3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20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21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0" lang="zh-TW" altLang="en-US" sz="3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3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16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21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22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4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3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17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22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23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5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18</a:t>
                      </a:r>
                      <a:r>
                        <a:rPr kumimoji="0" lang="zh-TW" altLang="en-US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23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24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6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19</a:t>
                      </a:r>
                      <a:r>
                        <a:rPr kumimoji="0" lang="zh-TW" altLang="en-US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24</a:t>
                      </a:r>
                      <a:endParaRPr kumimoji="0" lang="zh-TW" altLang="en-US" sz="3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25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7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20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25</a:t>
                      </a:r>
                      <a:endParaRPr kumimoji="0" lang="zh-TW" altLang="en-US" sz="3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26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8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21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26</a:t>
                      </a:r>
                      <a:endParaRPr kumimoji="0" lang="zh-TW" altLang="en-US" sz="3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27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9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14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22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27</a:t>
                      </a:r>
                      <a:endParaRPr kumimoji="0" lang="zh-TW" altLang="en-US" sz="35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28</a:t>
                      </a:r>
                      <a:endParaRPr kumimoji="0" lang="zh-TW" altLang="en-US" sz="3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10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15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16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23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28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29</a:t>
                      </a:r>
                      <a:endParaRPr kumimoji="0" lang="zh-TW" altLang="en-US" sz="3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11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16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17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24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29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30</a:t>
                      </a:r>
                      <a:endParaRPr kumimoji="0" lang="zh-TW" altLang="en-US" sz="3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E9E7"/>
                    </a:solidFill>
                  </a:tcPr>
                </a:tc>
              </a:tr>
              <a:tr h="7392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12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17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18</a:t>
                      </a:r>
                      <a:endParaRPr kumimoji="0" lang="zh-TW" altLang="en-US" sz="3700" b="1" i="0" u="none" strike="noStrike" cap="none" normalizeH="0" baseline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滿</a:t>
                      </a: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25</a:t>
                      </a:r>
                      <a:r>
                        <a:rPr kumimoji="0" lang="zh-TW" altLang="en-US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年</a:t>
                      </a:r>
                    </a:p>
                  </a:txBody>
                  <a:tcPr marL="165624" marR="165624" marT="84011" marB="8401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30</a:t>
                      </a:r>
                      <a:endParaRPr kumimoji="0" lang="zh-TW" altLang="en-US" sz="3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3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Noto Sans CJK TC Bold" pitchFamily="34" charset="-120"/>
                          <a:ea typeface="Noto Sans CJK TC Bold" pitchFamily="34" charset="-120"/>
                        </a:rPr>
                        <a:t>30</a:t>
                      </a:r>
                      <a:endParaRPr kumimoji="0" lang="zh-TW" altLang="en-US" sz="37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FCFCC"/>
                    </a:solidFill>
                  </a:tcPr>
                </a:tc>
              </a:tr>
            </a:tbl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37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98612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38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55579" y="3268931"/>
            <a:ext cx="15890515" cy="58407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TW" sz="4600" dirty="0">
                <a:latin typeface="+mj-ea"/>
                <a:ea typeface="+mj-ea"/>
                <a:cs typeface="Times New Roman" pitchFamily="18" charset="0"/>
              </a:rPr>
              <a:t>Q1</a:t>
            </a:r>
            <a:r>
              <a:rPr lang="zh-TW" altLang="zh-TW" sz="4600" dirty="0">
                <a:latin typeface="+mj-ea"/>
                <a:ea typeface="+mj-ea"/>
                <a:cs typeface="Times New Roman" pitchFamily="18" charset="0"/>
              </a:rPr>
              <a:t>：</a:t>
            </a:r>
            <a:r>
              <a:rPr lang="zh-TW" altLang="en-US" sz="4600" dirty="0">
                <a:latin typeface="+mj-ea"/>
                <a:ea typeface="+mj-ea"/>
                <a:cs typeface="Times New Roman" pitchFamily="18" charset="0"/>
              </a:rPr>
              <a:t>計算特別休假之「工作年資」</a:t>
            </a:r>
            <a:r>
              <a:rPr lang="zh-TW" altLang="zh-TW" sz="4600" dirty="0">
                <a:latin typeface="+mj-ea"/>
                <a:ea typeface="+mj-ea"/>
              </a:rPr>
              <a:t>是</a:t>
            </a:r>
            <a:r>
              <a:rPr lang="zh-TW" altLang="en-US" sz="4600" dirty="0">
                <a:latin typeface="+mj-ea"/>
                <a:ea typeface="+mj-ea"/>
              </a:rPr>
              <a:t>自</a:t>
            </a:r>
            <a:r>
              <a:rPr lang="en-US" altLang="zh-TW" sz="4600" dirty="0">
                <a:latin typeface="+mj-ea"/>
                <a:ea typeface="+mj-ea"/>
              </a:rPr>
              <a:t>106</a:t>
            </a:r>
            <a:r>
              <a:rPr lang="zh-TW" altLang="zh-TW" sz="4600" dirty="0">
                <a:latin typeface="+mj-ea"/>
                <a:ea typeface="+mj-ea"/>
              </a:rPr>
              <a:t>年</a:t>
            </a:r>
            <a:r>
              <a:rPr lang="en-US" altLang="zh-TW" sz="4600" dirty="0">
                <a:latin typeface="+mj-ea"/>
                <a:ea typeface="+mj-ea"/>
              </a:rPr>
              <a:t>1</a:t>
            </a:r>
            <a:r>
              <a:rPr lang="zh-TW" altLang="zh-TW" sz="4600" dirty="0">
                <a:latin typeface="+mj-ea"/>
                <a:ea typeface="+mj-ea"/>
              </a:rPr>
              <a:t>月</a:t>
            </a:r>
            <a:r>
              <a:rPr lang="en-US" altLang="zh-TW" sz="4600" dirty="0">
                <a:latin typeface="+mj-ea"/>
                <a:ea typeface="+mj-ea"/>
              </a:rPr>
              <a:t>1</a:t>
            </a:r>
            <a:r>
              <a:rPr lang="zh-TW" altLang="zh-TW" sz="4600" dirty="0">
                <a:latin typeface="+mj-ea"/>
                <a:ea typeface="+mj-ea"/>
              </a:rPr>
              <a:t>日起</a:t>
            </a:r>
            <a:r>
              <a:rPr lang="zh-TW" altLang="en-US" sz="4600" dirty="0">
                <a:latin typeface="+mj-ea"/>
                <a:ea typeface="+mj-ea"/>
              </a:rPr>
              <a:t>算嗎</a:t>
            </a:r>
            <a:r>
              <a:rPr lang="zh-TW" altLang="zh-TW" sz="4600" dirty="0">
                <a:latin typeface="+mj-ea"/>
                <a:ea typeface="+mj-ea"/>
              </a:rPr>
              <a:t>？</a:t>
            </a:r>
          </a:p>
          <a:p>
            <a:pPr eaLnBrk="0" hangingPunct="0"/>
            <a:endParaRPr lang="en-US" altLang="zh-TW" sz="4600" dirty="0">
              <a:latin typeface="+mj-ea"/>
              <a:ea typeface="+mj-ea"/>
            </a:endParaRPr>
          </a:p>
          <a:p>
            <a:pPr eaLnBrk="0" hangingPunct="0"/>
            <a:endParaRPr lang="en-US" altLang="zh-TW" sz="4600" dirty="0">
              <a:latin typeface="+mj-ea"/>
              <a:ea typeface="+mj-ea"/>
            </a:endParaRPr>
          </a:p>
          <a:p>
            <a:pPr eaLnBrk="0" hangingPunct="0"/>
            <a:r>
              <a:rPr lang="en-US" altLang="zh-TW" sz="4600" dirty="0">
                <a:latin typeface="+mj-ea"/>
                <a:ea typeface="+mj-ea"/>
              </a:rPr>
              <a:t>A</a:t>
            </a:r>
            <a:r>
              <a:rPr lang="zh-TW" altLang="zh-TW" sz="4600" dirty="0">
                <a:latin typeface="+mj-ea"/>
                <a:ea typeface="+mj-ea"/>
              </a:rPr>
              <a:t>：</a:t>
            </a:r>
            <a:r>
              <a:rPr lang="zh-TW" altLang="en-US" sz="4600" dirty="0">
                <a:latin typeface="+mj-ea"/>
                <a:ea typeface="+mj-ea"/>
              </a:rPr>
              <a:t>計算特別休假之「工作年資」</a:t>
            </a:r>
            <a:r>
              <a:rPr lang="zh-TW" altLang="en-US" sz="4600" b="1" dirty="0">
                <a:latin typeface="+mj-ea"/>
                <a:ea typeface="+mj-ea"/>
                <a:cs typeface="Times New Roman" pitchFamily="18" charset="0"/>
              </a:rPr>
              <a:t>應自「受僱當日」起算。</a:t>
            </a:r>
            <a:endParaRPr lang="en-US" altLang="zh-TW" sz="4600" b="1" dirty="0">
              <a:latin typeface="+mj-ea"/>
              <a:ea typeface="+mj-ea"/>
              <a:cs typeface="Times New Roman" pitchFamily="18" charset="0"/>
            </a:endParaRPr>
          </a:p>
          <a:p>
            <a:pPr eaLnBrk="0" hangingPunct="0"/>
            <a:r>
              <a:rPr lang="zh-TW" altLang="en-US" sz="4600" b="1" dirty="0">
                <a:solidFill>
                  <a:srgbClr val="C00000"/>
                </a:solidFill>
                <a:latin typeface="+mj-ea"/>
                <a:ea typeface="+mj-ea"/>
                <a:cs typeface="Times New Roman" pitchFamily="18" charset="0"/>
              </a:rPr>
              <a:t>           </a:t>
            </a:r>
            <a:r>
              <a:rPr lang="zh-TW" altLang="en-US" sz="4600" dirty="0">
                <a:solidFill>
                  <a:srgbClr val="C00000"/>
                </a:solidFill>
                <a:latin typeface="+mj-ea"/>
                <a:ea typeface="+mj-ea"/>
                <a:cs typeface="Times New Roman" pitchFamily="18" charset="0"/>
              </a:rPr>
              <a:t>（勞基法施行細則第</a:t>
            </a:r>
            <a:r>
              <a:rPr lang="en-US" altLang="zh-TW" sz="4600" dirty="0">
                <a:solidFill>
                  <a:srgbClr val="C00000"/>
                </a:solidFill>
                <a:latin typeface="+mj-ea"/>
                <a:ea typeface="+mj-ea"/>
                <a:cs typeface="Times New Roman" pitchFamily="18" charset="0"/>
              </a:rPr>
              <a:t>5</a:t>
            </a:r>
            <a:r>
              <a:rPr lang="zh-TW" altLang="en-US" sz="4600" dirty="0">
                <a:solidFill>
                  <a:srgbClr val="C00000"/>
                </a:solidFill>
                <a:latin typeface="+mj-ea"/>
                <a:ea typeface="+mj-ea"/>
                <a:cs typeface="Times New Roman" pitchFamily="18" charset="0"/>
              </a:rPr>
              <a:t>條、第</a:t>
            </a:r>
            <a:r>
              <a:rPr lang="en-US" altLang="zh-TW" sz="4600" dirty="0">
                <a:solidFill>
                  <a:srgbClr val="C00000"/>
                </a:solidFill>
                <a:latin typeface="+mj-ea"/>
                <a:ea typeface="+mj-ea"/>
                <a:cs typeface="Times New Roman" pitchFamily="18" charset="0"/>
              </a:rPr>
              <a:t>24</a:t>
            </a:r>
            <a:r>
              <a:rPr lang="zh-TW" altLang="en-US" sz="4600" dirty="0">
                <a:solidFill>
                  <a:srgbClr val="C00000"/>
                </a:solidFill>
                <a:latin typeface="+mj-ea"/>
                <a:ea typeface="+mj-ea"/>
                <a:cs typeface="Times New Roman" pitchFamily="18" charset="0"/>
              </a:rPr>
              <a:t>條參照）</a:t>
            </a:r>
            <a:endParaRPr lang="en-US" altLang="zh-TW" sz="4600" dirty="0">
              <a:latin typeface="+mj-ea"/>
              <a:ea typeface="+mj-ea"/>
              <a:cs typeface="Times New Roman" pitchFamily="18" charset="0"/>
            </a:endParaRPr>
          </a:p>
          <a:p>
            <a:endParaRPr lang="en-US" altLang="zh-TW" sz="4600" dirty="0">
              <a:latin typeface="+mj-ea"/>
              <a:ea typeface="+mj-ea"/>
            </a:endParaRPr>
          </a:p>
          <a:p>
            <a:r>
              <a:rPr lang="zh-TW" altLang="en-US" sz="4600" dirty="0">
                <a:latin typeface="+mj-ea"/>
                <a:ea typeface="+mj-ea"/>
              </a:rPr>
              <a:t>因此，</a:t>
            </a:r>
            <a:r>
              <a:rPr lang="zh-TW" altLang="zh-TW" sz="4600" dirty="0">
                <a:latin typeface="+mj-ea"/>
              </a:rPr>
              <a:t>員工</a:t>
            </a:r>
            <a:r>
              <a:rPr lang="zh-TW" altLang="en-US" sz="4600" dirty="0">
                <a:latin typeface="+mj-ea"/>
              </a:rPr>
              <a:t>如</a:t>
            </a:r>
            <a:r>
              <a:rPr lang="zh-TW" altLang="en-US" sz="4600" b="1" dirty="0">
                <a:latin typeface="+mj-ea"/>
                <a:ea typeface="+mj-ea"/>
                <a:cs typeface="Times New Roman" pitchFamily="18" charset="0"/>
              </a:rPr>
              <a:t>自「受僱當日」起</a:t>
            </a:r>
            <a:r>
              <a:rPr lang="zh-TW" altLang="en-US" sz="4600" dirty="0">
                <a:latin typeface="+mj-ea"/>
                <a:ea typeface="+mj-ea"/>
              </a:rPr>
              <a:t>至</a:t>
            </a:r>
            <a:r>
              <a:rPr lang="en-US" altLang="zh-TW" sz="4600" dirty="0">
                <a:latin typeface="+mj-ea"/>
                <a:ea typeface="+mj-ea"/>
              </a:rPr>
              <a:t>106</a:t>
            </a:r>
            <a:r>
              <a:rPr lang="zh-TW" altLang="zh-TW" sz="4600" dirty="0">
                <a:latin typeface="+mj-ea"/>
                <a:ea typeface="+mj-ea"/>
              </a:rPr>
              <a:t>年</a:t>
            </a:r>
            <a:r>
              <a:rPr lang="en-US" altLang="zh-TW" sz="4600" dirty="0">
                <a:latin typeface="+mj-ea"/>
                <a:ea typeface="+mj-ea"/>
              </a:rPr>
              <a:t>1</a:t>
            </a:r>
            <a:r>
              <a:rPr lang="zh-TW" altLang="zh-TW" sz="4600" dirty="0">
                <a:latin typeface="+mj-ea"/>
                <a:ea typeface="+mj-ea"/>
              </a:rPr>
              <a:t>月</a:t>
            </a:r>
            <a:r>
              <a:rPr lang="en-US" altLang="zh-TW" sz="4600" dirty="0">
                <a:latin typeface="+mj-ea"/>
                <a:ea typeface="+mj-ea"/>
              </a:rPr>
              <a:t>1</a:t>
            </a:r>
            <a:r>
              <a:rPr lang="zh-TW" altLang="zh-TW" sz="4600" dirty="0">
                <a:latin typeface="+mj-ea"/>
                <a:ea typeface="+mj-ea"/>
              </a:rPr>
              <a:t>日</a:t>
            </a:r>
            <a:r>
              <a:rPr lang="zh-TW" altLang="en-US" sz="4600" dirty="0">
                <a:latin typeface="+mj-ea"/>
                <a:ea typeface="+mj-ea"/>
              </a:rPr>
              <a:t>時</a:t>
            </a:r>
            <a:r>
              <a:rPr lang="zh-TW" altLang="zh-TW" sz="4600" dirty="0">
                <a:latin typeface="+mj-ea"/>
                <a:ea typeface="+mj-ea"/>
              </a:rPr>
              <a:t>，到職</a:t>
            </a:r>
            <a:r>
              <a:rPr lang="zh-TW" altLang="en-US" sz="4600" dirty="0">
                <a:latin typeface="+mj-ea"/>
                <a:ea typeface="+mj-ea"/>
              </a:rPr>
              <a:t>已</a:t>
            </a:r>
            <a:r>
              <a:rPr lang="zh-TW" altLang="zh-TW" sz="4600" dirty="0">
                <a:latin typeface="+mj-ea"/>
                <a:ea typeface="+mj-ea"/>
              </a:rPr>
              <a:t>滿半年的，即</a:t>
            </a:r>
            <a:r>
              <a:rPr lang="zh-TW" altLang="en-US" sz="4600" dirty="0">
                <a:latin typeface="+mj-ea"/>
                <a:ea typeface="+mj-ea"/>
              </a:rPr>
              <a:t>享</a:t>
            </a:r>
            <a:r>
              <a:rPr lang="zh-TW" altLang="zh-TW" sz="4600" dirty="0">
                <a:latin typeface="+mj-ea"/>
                <a:ea typeface="+mj-ea"/>
              </a:rPr>
              <a:t>有</a:t>
            </a:r>
            <a:r>
              <a:rPr lang="en-US" altLang="zh-TW" sz="4600" dirty="0">
                <a:latin typeface="+mj-ea"/>
                <a:ea typeface="+mj-ea"/>
              </a:rPr>
              <a:t>3</a:t>
            </a:r>
            <a:r>
              <a:rPr lang="zh-TW" altLang="zh-TW" sz="4600" dirty="0">
                <a:latin typeface="+mj-ea"/>
                <a:ea typeface="+mj-ea"/>
              </a:rPr>
              <a:t>天特休假。</a:t>
            </a:r>
          </a:p>
        </p:txBody>
      </p:sp>
      <p:sp>
        <p:nvSpPr>
          <p:cNvPr id="6" name="矩形 5"/>
          <p:cNvSpPr/>
          <p:nvPr/>
        </p:nvSpPr>
        <p:spPr>
          <a:xfrm>
            <a:off x="846857" y="1934403"/>
            <a:ext cx="1552010" cy="8855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問題</a:t>
            </a:r>
            <a:endParaRPr lang="en-US" altLang="zh-TW" sz="4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07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39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55576" y="3087197"/>
            <a:ext cx="15259958" cy="190394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Q2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：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特別休假之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『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年度起訖時間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』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及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『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特休日數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』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如何計算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?</a:t>
            </a:r>
            <a:endParaRPr lang="zh-TW" altLang="en-US" sz="3600" dirty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eaLnBrk="0" hangingPunct="0"/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A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: 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  <a:sym typeface="Wingdings" pitchFamily="2" charset="2"/>
              </a:rPr>
              <a:t>以</a:t>
            </a:r>
            <a:r>
              <a:rPr lang="zh-TW" altLang="en-US" sz="3600" b="1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「到職日」為計算之基礎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。</a:t>
            </a:r>
            <a:endParaRPr lang="en-US" altLang="zh-TW" sz="3600" dirty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defTabSz="1758410" eaLnBrk="0" hangingPunct="0"/>
            <a:endParaRPr lang="zh-TW" altLang="en-US" sz="3800" dirty="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46857" y="1934403"/>
            <a:ext cx="1552010" cy="8855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問題</a:t>
            </a:r>
            <a:endParaRPr lang="en-US" altLang="zh-TW" sz="46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 descr="E:\★新    修     法      令\106.1.1新修勞基法\圖參\14814624394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576" y="4448385"/>
            <a:ext cx="15651239" cy="6615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171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40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55576" y="3812273"/>
            <a:ext cx="15259958" cy="53174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Q3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：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若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105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日到職，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到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日已滿半年，有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天假，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  </a:t>
            </a: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           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然後到了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日滿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年，另外有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天假，是這樣嗎？</a:t>
            </a: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：</a:t>
            </a:r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▽ 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105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日到職的員工，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在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依新法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有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天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特休，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   但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同時也年度終結，根本沒時間放，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應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折給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天工資。</a:t>
            </a:r>
            <a:endParaRPr lang="zh-TW" altLang="en-US" sz="3600" dirty="0"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▽另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隔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天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至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日滿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另外有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天特休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sz="3800" dirty="0"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46857" y="1934403"/>
            <a:ext cx="1552010" cy="8855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問題</a:t>
            </a:r>
            <a:endParaRPr lang="en-US" altLang="zh-TW" sz="4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1620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41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55576" y="4483971"/>
            <a:ext cx="15259958" cy="58627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Q4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：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若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105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日到職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滿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到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起特休有幾天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？</a:t>
            </a: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：</a:t>
            </a:r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▽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自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105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滿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年起，依舊法有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天特休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▽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但</a:t>
            </a:r>
            <a:r>
              <a:rPr lang="zh-TW" altLang="en-US" sz="3600" dirty="0" smtClean="0">
                <a:latin typeface="微軟正黑體" pitchFamily="34" charset="-120"/>
                <a:ea typeface="微軟正黑體" pitchFamily="34" charset="-120"/>
              </a:rPr>
              <a:t>到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106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，依新法應給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14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天特休</a:t>
            </a:r>
            <a:r>
              <a:rPr lang="en-US" altLang="zh-TW" sz="36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36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即再加給</a:t>
            </a:r>
            <a:r>
              <a:rPr lang="en-US" altLang="zh-TW" sz="36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36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天</a:t>
            </a:r>
            <a:r>
              <a:rPr lang="en-US" altLang="zh-TW" sz="3600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▽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此外，應於</a:t>
            </a:r>
            <a:r>
              <a:rPr lang="en-US" altLang="zh-TW" sz="3600" dirty="0" smtClean="0">
                <a:latin typeface="微軟正黑體" pitchFamily="34" charset="-120"/>
                <a:ea typeface="微軟正黑體" pitchFamily="34" charset="-120"/>
              </a:rPr>
              <a:t>(106</a:t>
            </a:r>
            <a:r>
              <a:rPr lang="zh-TW" altLang="zh-TW" sz="3600" dirty="0" smtClean="0"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30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日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止</a:t>
            </a:r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年度終結前休完，否則應折發工資。</a:t>
            </a:r>
            <a:endParaRPr lang="zh-TW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defTabSz="1758410" eaLnBrk="0" hangingPunct="0"/>
            <a:endParaRPr lang="zh-TW" altLang="en-US" sz="3800" dirty="0">
              <a:latin typeface="標楷體" pitchFamily="65" charset="-120"/>
              <a:ea typeface="標楷體" pitchFamily="65" charset="-120"/>
              <a:cs typeface="新細明體" pitchFamily="18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46857" y="1934403"/>
            <a:ext cx="1552010" cy="8855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問題</a:t>
            </a:r>
            <a:endParaRPr lang="en-US" altLang="zh-TW" sz="4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5249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42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86003" y="3610325"/>
            <a:ext cx="15259958" cy="300674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Q5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：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特休未休完，是否應考量是規責於勞資哪一方，再決定是否應折發工</a:t>
            </a:r>
            <a:endParaRPr lang="en-US" altLang="zh-TW" sz="3600" dirty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          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資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？</a:t>
            </a: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3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3600" dirty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zh-TW" sz="3600" dirty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否。 即便是勞工自己不放完，仍應直接折發工資。</a:t>
            </a:r>
            <a:endParaRPr lang="zh-TW" altLang="en-US" sz="3600" dirty="0"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46857" y="1934403"/>
            <a:ext cx="1552010" cy="8855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問題</a:t>
            </a:r>
            <a:endParaRPr lang="en-US" altLang="zh-TW" sz="4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8776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43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55576" y="3312791"/>
            <a:ext cx="15259958" cy="371705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Q6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：</a:t>
            </a:r>
            <a:r>
              <a:rPr lang="zh-TW" altLang="en-US" sz="4600" b="1" dirty="0">
                <a:latin typeface="微軟正黑體" pitchFamily="34" charset="-120"/>
                <a:ea typeface="微軟正黑體" pitchFamily="34" charset="-120"/>
              </a:rPr>
              <a:t>特休假轉換成工資的計算基準為何？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何時轉換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?</a:t>
            </a:r>
          </a:p>
          <a:p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▽ 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「平日工資」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 （不包括延時工資及假日出勤加給之工資）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  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    即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勞工平日一日正常工作時間之工資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46857" y="1934403"/>
            <a:ext cx="1552010" cy="8855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問題</a:t>
            </a:r>
            <a:endParaRPr lang="en-US" altLang="zh-TW" sz="4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989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44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11" y="611259"/>
            <a:ext cx="1050361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38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ea typeface="標楷體" pitchFamily="65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55576" y="3136616"/>
            <a:ext cx="15259958" cy="584071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Q7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：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特休未休完要發給工資，到底是一倍還是兩倍？</a:t>
            </a:r>
          </a:p>
          <a:p>
            <a:pPr algn="just"/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zh-TW" sz="4600" dirty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這裡的加倍，是指在已有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日工資狀況下，再加發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日工資， 而不是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日工資。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   </a:t>
            </a:r>
          </a:p>
          <a:p>
            <a:pPr algn="just"/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 ▽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舉例若月薪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萬，平日工資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1,000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元，若有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天未休，則應加發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1,000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，而不是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2,000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。 </a:t>
            </a:r>
            <a:endParaRPr lang="zh-TW" altLang="en-US" sz="3800" dirty="0"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46857" y="1934403"/>
            <a:ext cx="1552010" cy="88550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175840" tIns="87921" rIns="175840" bIns="87921">
            <a:spAutoFit/>
          </a:bodyPr>
          <a:lstStyle/>
          <a:p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問題</a:t>
            </a:r>
            <a:endParaRPr lang="en-US" altLang="zh-TW" sz="46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8870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45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1380201" y="4580698"/>
            <a:ext cx="6770568" cy="7320791"/>
            <a:chOff x="480" y="912"/>
            <a:chExt cx="4800" cy="3168"/>
          </a:xfrm>
        </p:grpSpPr>
        <p:sp>
          <p:nvSpPr>
            <p:cNvPr id="11" name="AutoShape 4" descr="横線 (太)"/>
            <p:cNvSpPr>
              <a:spLocks noChangeArrowheads="1"/>
            </p:cNvSpPr>
            <p:nvPr/>
          </p:nvSpPr>
          <p:spPr bwMode="auto">
            <a:xfrm>
              <a:off x="480" y="912"/>
              <a:ext cx="1920" cy="3168"/>
            </a:xfrm>
            <a:prstGeom prst="roundRect">
              <a:avLst>
                <a:gd name="adj" fmla="val 7708"/>
              </a:avLst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90000"/>
            <a:lstStyle/>
            <a:p>
              <a:pPr algn="ctr"/>
              <a:endParaRPr lang="en-US" altLang="zh-TW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endParaRPr lang="en-US" altLang="zh-TW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55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特別休假期日</a:t>
              </a:r>
              <a:endParaRPr lang="en-US" altLang="zh-TW" sz="55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endParaRPr lang="en-US" altLang="zh-TW" sz="55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55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由勞工排定</a:t>
              </a:r>
              <a:endParaRPr lang="ja-JP" altLang="en-US" sz="5500" dirty="0">
                <a:solidFill>
                  <a:schemeClr val="tx1"/>
                </a:solidFill>
                <a:ea typeface="標楷體" pitchFamily="65" charset="-120"/>
              </a:endParaRPr>
            </a:p>
          </p:txBody>
        </p:sp>
        <p:sp>
          <p:nvSpPr>
            <p:cNvPr id="12" name="AutoShape 5"/>
            <p:cNvSpPr>
              <a:spLocks noChangeArrowheads="1"/>
            </p:cNvSpPr>
            <p:nvPr/>
          </p:nvSpPr>
          <p:spPr bwMode="auto">
            <a:xfrm>
              <a:off x="2496" y="1392"/>
              <a:ext cx="768" cy="624"/>
            </a:xfrm>
            <a:prstGeom prst="rightArrow">
              <a:avLst>
                <a:gd name="adj1" fmla="val 65065"/>
                <a:gd name="adj2" fmla="val 30769"/>
              </a:avLst>
            </a:prstGeom>
            <a:gradFill rotWithShape="1">
              <a:gsLst>
                <a:gs pos="0">
                  <a:srgbClr val="ADD1D0"/>
                </a:gs>
                <a:gs pos="100000">
                  <a:srgbClr val="ADD1D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3" name="AutoShape 6"/>
            <p:cNvSpPr>
              <a:spLocks noChangeArrowheads="1"/>
            </p:cNvSpPr>
            <p:nvPr/>
          </p:nvSpPr>
          <p:spPr bwMode="auto">
            <a:xfrm>
              <a:off x="2496" y="2976"/>
              <a:ext cx="768" cy="624"/>
            </a:xfrm>
            <a:prstGeom prst="rightArrow">
              <a:avLst>
                <a:gd name="adj1" fmla="val 65065"/>
                <a:gd name="adj2" fmla="val 30769"/>
              </a:avLst>
            </a:prstGeom>
            <a:gradFill rotWithShape="1">
              <a:gsLst>
                <a:gs pos="0">
                  <a:srgbClr val="ADD1D0"/>
                </a:gs>
                <a:gs pos="100000">
                  <a:srgbClr val="ADD1D0">
                    <a:gamma/>
                    <a:shade val="46275"/>
                    <a:invGamma/>
                  </a:srgbClr>
                </a:gs>
              </a:gsLst>
              <a:lin ang="0" scaled="1"/>
            </a:gradFill>
            <a:ln w="9525" algn="ctr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4" name="AutoShape 7"/>
            <p:cNvSpPr>
              <a:spLocks noChangeArrowheads="1"/>
            </p:cNvSpPr>
            <p:nvPr/>
          </p:nvSpPr>
          <p:spPr bwMode="auto">
            <a:xfrm>
              <a:off x="3360" y="912"/>
              <a:ext cx="1920" cy="1536"/>
            </a:xfrm>
            <a:prstGeom prst="roundRect">
              <a:avLst>
                <a:gd name="adj" fmla="val 7708"/>
              </a:avLst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90000"/>
            <a:lstStyle/>
            <a:p>
              <a:pPr algn="ctr"/>
              <a:r>
                <a:rPr lang="zh-TW" altLang="en-US" sz="55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企業經營上之急迫需求</a:t>
              </a:r>
              <a:endParaRPr lang="ja-JP" altLang="en-US" sz="5500" dirty="0">
                <a:solidFill>
                  <a:schemeClr val="tx1"/>
                </a:solidFill>
                <a:ea typeface="標楷體" pitchFamily="65" charset="-120"/>
              </a:endParaRPr>
            </a:p>
          </p:txBody>
        </p:sp>
        <p:sp>
          <p:nvSpPr>
            <p:cNvPr id="15" name="AutoShape 8"/>
            <p:cNvSpPr>
              <a:spLocks noChangeArrowheads="1"/>
            </p:cNvSpPr>
            <p:nvPr/>
          </p:nvSpPr>
          <p:spPr bwMode="auto">
            <a:xfrm>
              <a:off x="3360" y="2544"/>
              <a:ext cx="1920" cy="1536"/>
            </a:xfrm>
            <a:prstGeom prst="roundRect">
              <a:avLst>
                <a:gd name="adj" fmla="val 7708"/>
              </a:avLst>
            </a:prstGeom>
            <a:ln>
              <a:headEnd/>
              <a:tailEnd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lIns="90000"/>
            <a:lstStyle/>
            <a:p>
              <a:pPr algn="ctr"/>
              <a:r>
                <a:rPr lang="zh-TW" altLang="en-US" sz="5500" dirty="0">
                  <a:solidFill>
                    <a:schemeClr val="tx1"/>
                  </a:solidFill>
                  <a:latin typeface="微軟正黑體" pitchFamily="34" charset="-120"/>
                  <a:ea typeface="微軟正黑體" pitchFamily="34" charset="-120"/>
                </a:rPr>
                <a:t>勞工因個人因素</a:t>
              </a:r>
              <a:endParaRPr lang="ja-JP" altLang="en-US" sz="5500" dirty="0">
                <a:solidFill>
                  <a:schemeClr val="tx1"/>
                </a:solidFill>
                <a:ea typeface="標楷體" pitchFamily="65" charset="-120"/>
              </a:endParaRPr>
            </a:p>
          </p:txBody>
        </p:sp>
      </p:grpSp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8281199" y="7623937"/>
            <a:ext cx="1083291" cy="1441974"/>
          </a:xfrm>
          <a:prstGeom prst="rightArrow">
            <a:avLst>
              <a:gd name="adj1" fmla="val 65065"/>
              <a:gd name="adj2" fmla="val 30769"/>
            </a:avLst>
          </a:prstGeom>
          <a:gradFill rotWithShape="1">
            <a:gsLst>
              <a:gs pos="0">
                <a:srgbClr val="ADD1D0"/>
              </a:gs>
              <a:gs pos="100000">
                <a:srgbClr val="ADD1D0">
                  <a:gamma/>
                  <a:shade val="46275"/>
                  <a:invGamma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175840" tIns="87921" rIns="175840" bIns="87921" anchor="ctr"/>
          <a:lstStyle/>
          <a:p>
            <a:endParaRPr lang="zh-TW" altLang="en-US"/>
          </a:p>
        </p:txBody>
      </p:sp>
      <p:sp>
        <p:nvSpPr>
          <p:cNvPr id="17" name="AutoShape 4" descr="横線 (太)"/>
          <p:cNvSpPr>
            <a:spLocks noChangeArrowheads="1"/>
          </p:cNvSpPr>
          <p:nvPr/>
        </p:nvSpPr>
        <p:spPr bwMode="auto">
          <a:xfrm>
            <a:off x="9455041" y="4713013"/>
            <a:ext cx="2708228" cy="7320791"/>
          </a:xfrm>
          <a:prstGeom prst="roundRect">
            <a:avLst>
              <a:gd name="adj" fmla="val 7708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73072" tIns="87921" rIns="175840" bIns="87921"/>
          <a:lstStyle/>
          <a:p>
            <a:pPr algn="ctr"/>
            <a:r>
              <a:rPr lang="zh-TW" altLang="en-US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勞</a:t>
            </a:r>
            <a:endParaRPr lang="en-US" altLang="zh-TW" sz="62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資 </a:t>
            </a:r>
            <a:endParaRPr lang="en-US" altLang="zh-TW" sz="62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協</a:t>
            </a:r>
            <a:endParaRPr lang="en-US" altLang="zh-TW" sz="62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商</a:t>
            </a:r>
            <a:endParaRPr lang="en-US" altLang="zh-TW" sz="62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不</a:t>
            </a:r>
            <a:endParaRPr lang="en-US" altLang="zh-TW" sz="62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620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成</a:t>
            </a:r>
            <a:endParaRPr lang="ja-JP" altLang="en-US" sz="6200" dirty="0">
              <a:ea typeface="標楷體" pitchFamily="65" charset="-120"/>
            </a:endParaRPr>
          </a:p>
        </p:txBody>
      </p:sp>
      <p:sp>
        <p:nvSpPr>
          <p:cNvPr id="18" name="AutoShape 5"/>
          <p:cNvSpPr>
            <a:spLocks noChangeArrowheads="1"/>
          </p:cNvSpPr>
          <p:nvPr/>
        </p:nvSpPr>
        <p:spPr bwMode="auto">
          <a:xfrm>
            <a:off x="12454863" y="7623937"/>
            <a:ext cx="1083291" cy="1441974"/>
          </a:xfrm>
          <a:prstGeom prst="rightArrow">
            <a:avLst>
              <a:gd name="adj1" fmla="val 65065"/>
              <a:gd name="adj2" fmla="val 30769"/>
            </a:avLst>
          </a:prstGeom>
          <a:gradFill rotWithShape="1">
            <a:gsLst>
              <a:gs pos="0">
                <a:srgbClr val="ADD1D0"/>
              </a:gs>
              <a:gs pos="100000">
                <a:srgbClr val="ADD1D0">
                  <a:gamma/>
                  <a:shade val="46275"/>
                  <a:invGamma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175840" tIns="87921" rIns="175840" bIns="87921" anchor="ctr"/>
          <a:lstStyle/>
          <a:p>
            <a:endParaRPr lang="zh-TW" altLang="en-US"/>
          </a:p>
        </p:txBody>
      </p:sp>
      <p:sp>
        <p:nvSpPr>
          <p:cNvPr id="19" name="動作按鈕: 說明 18">
            <a:hlinkClick r:id="" action="ppaction://noaction" highlightClick="1"/>
          </p:cNvPr>
          <p:cNvSpPr/>
          <p:nvPr/>
        </p:nvSpPr>
        <p:spPr>
          <a:xfrm>
            <a:off x="13889557" y="6036158"/>
            <a:ext cx="2086832" cy="4101756"/>
          </a:xfrm>
          <a:prstGeom prst="actionButtonHelp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2135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46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42408" y="611259"/>
            <a:ext cx="10454250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條</a:t>
            </a:r>
            <a:r>
              <a:rPr lang="en-US" altLang="zh-TW" sz="6900" b="1" dirty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6900" b="1" dirty="0">
                <a:latin typeface="微軟正黑體" pitchFamily="34" charset="-120"/>
                <a:ea typeface="微軟正黑體" pitchFamily="34" charset="-120"/>
              </a:rPr>
              <a:t>上調特別休假天數</a:t>
            </a:r>
            <a:endParaRPr lang="en-US" altLang="zh-TW" sz="6900" b="1" dirty="0">
              <a:solidFill>
                <a:srgbClr val="000066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55576" y="1680329"/>
            <a:ext cx="15259958" cy="867219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75840" tIns="87921" rIns="175840" bIns="87921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altLang="zh-TW" sz="4600" dirty="0"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r>
              <a:rPr lang="en-US" altLang="zh-TW" sz="4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Q8</a:t>
            </a:r>
            <a:r>
              <a:rPr lang="zh-TW" altLang="zh-TW" sz="4600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：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公司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可否與勞工約定特休未休畢遞延至隔年休</a:t>
            </a:r>
            <a:r>
              <a:rPr lang="en-US" altLang="zh-TW" sz="4600" dirty="0"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46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zh-TW" sz="4600" dirty="0" smtClean="0"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4600" dirty="0">
                <a:latin typeface="微軟正黑體" pitchFamily="34" charset="-120"/>
                <a:ea typeface="微軟正黑體" pitchFamily="34" charset="-120"/>
              </a:rPr>
              <a:t>依新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修正之本法第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38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條，特別休假期日，由勞工排定之。勞工之特別休假，因年度終結或契約終止而未休之日數，不論未休原因為何，雇主即應發給工資，</a:t>
            </a:r>
            <a:r>
              <a:rPr lang="zh-TW" altLang="en-US" sz="4600" b="1" u="sng" dirty="0" smtClean="0">
                <a:latin typeface="微軟正黑體" pitchFamily="34" charset="-120"/>
                <a:ea typeface="微軟正黑體" pitchFamily="34" charset="-120"/>
              </a:rPr>
              <a:t>無得遞延至次年度休假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。另，凡勞雇雙方事前約定一律拋棄特別休假請求權，未符該規定意旨，並予敘明。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勞動部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105.12.29.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勞動條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字第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1050030896</a:t>
            </a:r>
            <a:r>
              <a:rPr lang="zh-TW" altLang="en-US" sz="4600" dirty="0" smtClean="0">
                <a:latin typeface="微軟正黑體" pitchFamily="34" charset="-120"/>
                <a:ea typeface="微軟正黑體" pitchFamily="34" charset="-120"/>
              </a:rPr>
              <a:t>號書函</a:t>
            </a:r>
            <a:r>
              <a:rPr lang="en-US" altLang="zh-TW" sz="4600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zh-TW" altLang="zh-TW" sz="4600" dirty="0">
              <a:latin typeface="微軟正黑體" pitchFamily="34" charset="-120"/>
              <a:ea typeface="微軟正黑體" pitchFamily="34" charset="-120"/>
            </a:endParaRPr>
          </a:p>
          <a:p>
            <a:pPr algn="just"/>
            <a:endParaRPr lang="en-US" altLang="zh-TW" sz="46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5065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47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07712" y="611259"/>
            <a:ext cx="14916921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23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提供工資各項目計算方式明細</a:t>
            </a:r>
            <a:endParaRPr lang="en-US" altLang="zh-TW" sz="6900" b="1" dirty="0">
              <a:solidFill>
                <a:srgbClr val="000066"/>
              </a:solidFill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933333" y="3522181"/>
            <a:ext cx="6070396" cy="6548596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en-US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對於勞工</a:t>
            </a:r>
            <a:r>
              <a:rPr lang="en-US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必須主動提供「工資各項目計算方式明細」。</a:t>
            </a:r>
            <a:endParaRPr lang="en-US" altLang="zh-TW" sz="4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en-US" altLang="zh-TW" sz="4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對於勞檢</a:t>
            </a:r>
            <a:r>
              <a:rPr lang="en-US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r>
              <a:rPr lang="zh-TW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</a:t>
            </a:r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zh-TW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工資清冊</a:t>
            </a:r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中，</a:t>
            </a:r>
            <a:r>
              <a:rPr lang="zh-TW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將發放</a:t>
            </a:r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「工資各項目計算方式明細」。</a:t>
            </a:r>
            <a:r>
              <a:rPr lang="zh-TW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記入</a:t>
            </a:r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4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994476" y="2134523"/>
            <a:ext cx="4825799" cy="7938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         法         前</a:t>
            </a:r>
          </a:p>
        </p:txBody>
      </p:sp>
      <p:sp>
        <p:nvSpPr>
          <p:cNvPr id="12" name="圓角矩形 11"/>
          <p:cNvSpPr/>
          <p:nvPr/>
        </p:nvSpPr>
        <p:spPr>
          <a:xfrm>
            <a:off x="9324610" y="2066717"/>
            <a:ext cx="5679117" cy="7938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修          法         後</a:t>
            </a:r>
          </a:p>
        </p:txBody>
      </p:sp>
      <p:sp>
        <p:nvSpPr>
          <p:cNvPr id="13" name="矩形 12"/>
          <p:cNvSpPr/>
          <p:nvPr/>
        </p:nvSpPr>
        <p:spPr>
          <a:xfrm>
            <a:off x="1498990" y="3654496"/>
            <a:ext cx="5999642" cy="3009165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zh-TW" sz="4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雇主應置備勞工工資清冊，將發放工資、工資計算項目、工資總額等事項記入。</a:t>
            </a:r>
            <a:endParaRPr lang="zh-TW" altLang="en-US" sz="4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155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48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07712" y="611259"/>
            <a:ext cx="14916921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23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提供工資各項目計算方式明細</a:t>
            </a:r>
            <a:endParaRPr lang="en-US" altLang="zh-TW" sz="6900" b="1" dirty="0">
              <a:solidFill>
                <a:srgbClr val="000066"/>
              </a:solidFill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96618" y="11452484"/>
            <a:ext cx="8712968" cy="608508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en-US" altLang="zh-TW" sz="2700" dirty="0">
                <a:latin typeface="標楷體" pitchFamily="65" charset="-120"/>
                <a:ea typeface="標楷體" pitchFamily="65" charset="-120"/>
              </a:rPr>
              <a:t>※</a:t>
            </a:r>
            <a:r>
              <a:rPr lang="zh-TW" altLang="en-US" sz="2700" dirty="0">
                <a:latin typeface="標楷體" pitchFamily="65" charset="-120"/>
                <a:ea typeface="標楷體" pitchFamily="65" charset="-120"/>
              </a:rPr>
              <a:t>詳細內容將於修正勞動基準法施行細則予以規範。</a:t>
            </a:r>
          </a:p>
        </p:txBody>
      </p:sp>
      <p:sp>
        <p:nvSpPr>
          <p:cNvPr id="13" name="矩形 12"/>
          <p:cNvSpPr/>
          <p:nvPr/>
        </p:nvSpPr>
        <p:spPr>
          <a:xfrm>
            <a:off x="1368564" y="1934403"/>
            <a:ext cx="10796552" cy="885508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en-US" altLang="zh-TW" sz="4600" dirty="0">
                <a:latin typeface="標楷體" pitchFamily="65" charset="-120"/>
                <a:ea typeface="標楷體" pitchFamily="65" charset="-120"/>
              </a:rPr>
              <a:t>Q1.</a:t>
            </a:r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工資項目為何</a:t>
            </a:r>
            <a:r>
              <a:rPr lang="en-US" altLang="zh-TW" sz="4600" dirty="0">
                <a:latin typeface="標楷體" pitchFamily="65" charset="-120"/>
                <a:ea typeface="標楷體" pitchFamily="65" charset="-120"/>
              </a:rPr>
              <a:t>?</a:t>
            </a:r>
            <a:r>
              <a:rPr lang="zh-TW" altLang="en-US" sz="4600" dirty="0">
                <a:latin typeface="標楷體" pitchFamily="65" charset="-120"/>
                <a:ea typeface="標楷體" pitchFamily="65" charset="-120"/>
              </a:rPr>
              <a:t>工資計算明細要多細</a:t>
            </a:r>
            <a:r>
              <a:rPr lang="en-US" altLang="zh-TW" sz="4600" dirty="0">
                <a:latin typeface="標楷體" pitchFamily="65" charset="-120"/>
                <a:ea typeface="標楷體" pitchFamily="65" charset="-120"/>
              </a:rPr>
              <a:t>?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368564" y="3125240"/>
          <a:ext cx="13433983" cy="8063263"/>
        </p:xfrm>
        <a:graphic>
          <a:graphicData uri="http://schemas.openxmlformats.org/drawingml/2006/table">
            <a:tbl>
              <a:tblPr/>
              <a:tblGrid>
                <a:gridCol w="2329593"/>
                <a:gridCol w="1216564"/>
                <a:gridCol w="1216564"/>
                <a:gridCol w="957722"/>
                <a:gridCol w="957722"/>
                <a:gridCol w="1035374"/>
                <a:gridCol w="1035374"/>
                <a:gridCol w="957722"/>
                <a:gridCol w="1190681"/>
                <a:gridCol w="698879"/>
                <a:gridCol w="621224"/>
                <a:gridCol w="1216564"/>
              </a:tblGrid>
              <a:tr h="1085345"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zh-TW" altLang="en-US" sz="4400" b="1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工資明細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085345">
                <a:tc gridSpan="4"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員工姓名：            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部門</a:t>
                      </a:r>
                      <a:r>
                        <a:rPr lang="en-US" altLang="zh-TW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/</a:t>
                      </a:r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職稱：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970086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全薪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平日加班費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休息日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國定假日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特別休假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應發金額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</a:tr>
              <a:tr h="134429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本薪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職務加給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其他津貼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獎金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1又1/3     (前2H)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1又2/3 (後2H)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1</a:t>
                      </a:r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又</a:t>
                      </a:r>
                      <a:r>
                        <a:rPr lang="en-US" altLang="zh-TW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1/3 (1-4</a:t>
                      </a:r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H)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1</a:t>
                      </a:r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又</a:t>
                      </a:r>
                      <a:r>
                        <a:rPr lang="en-US" altLang="zh-TW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2/3 (4-8</a:t>
                      </a:r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H)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2</a:t>
                      </a:r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又</a:t>
                      </a:r>
                      <a:r>
                        <a:rPr lang="en-US" altLang="zh-TW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2/3 (9-12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H)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037320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754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平日每小時工資額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代扣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請假  扣款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應扣  金額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實付  金額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勞退         提繳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rowSpan="3"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03732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全薪</a:t>
                      </a:r>
                      <a:r>
                        <a:rPr lang="en-US" altLang="zh-TW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/8/30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所得稅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健保費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>
                          <a:solidFill>
                            <a:srgbClr val="000000"/>
                          </a:solidFill>
                          <a:latin typeface="標楷體"/>
                        </a:rPr>
                        <a:t>勞保費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200" b="0" i="0" u="none" strike="noStrike" dirty="0">
                          <a:solidFill>
                            <a:srgbClr val="000000"/>
                          </a:solidFill>
                          <a:latin typeface="標楷體"/>
                        </a:rPr>
                        <a:t>職工福利金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2601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200" b="0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　</a:t>
                      </a:r>
                    </a:p>
                  </a:txBody>
                  <a:tcPr marL="10638" marR="10638" marT="107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3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橢圓 2"/>
          <p:cNvSpPr/>
          <p:nvPr/>
        </p:nvSpPr>
        <p:spPr>
          <a:xfrm>
            <a:off x="792361" y="8245003"/>
            <a:ext cx="3096344" cy="3046426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07" tIns="45705" rIns="91407" bIns="45705" spcCol="0"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009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98816" y="9344029"/>
            <a:ext cx="8281196" cy="772867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/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</a:p>
        </p:txBody>
      </p:sp>
      <p:sp>
        <p:nvSpPr>
          <p:cNvPr id="7" name="投影片編號版面配置區 11"/>
          <p:cNvSpPr txBox="1">
            <a:spLocks/>
          </p:cNvSpPr>
          <p:nvPr/>
        </p:nvSpPr>
        <p:spPr>
          <a:xfrm>
            <a:off x="15474314" y="11679798"/>
            <a:ext cx="1017897" cy="670917"/>
          </a:xfrm>
          <a:prstGeom prst="rect">
            <a:avLst/>
          </a:prstGeom>
        </p:spPr>
        <p:txBody>
          <a:bodyPr vert="horz" lIns="87921" tIns="87921" rIns="175840" bIns="87921" rtlCol="0" anchor="ctr"/>
          <a:lstStyle/>
          <a:p>
            <a:pPr defTabSz="1758410">
              <a:defRPr/>
            </a:pPr>
            <a:fld id="{E6DA5468-19E1-4E92-B687-EF1B89A9D85C}" type="slidenum">
              <a:rPr lang="en-US" altLang="zh-TW" sz="24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標楷體" panose="03000509000000000000" pitchFamily="65" charset="-120"/>
              </a:rPr>
              <a:pPr defTabSz="1758410">
                <a:defRPr/>
              </a:pPr>
              <a:t>49</a:t>
            </a:fld>
            <a:endParaRPr lang="en-US" altLang="zh-TW" sz="2400" dirty="0">
              <a:solidFill>
                <a:schemeClr val="tx1">
                  <a:lumMod val="65000"/>
                  <a:lumOff val="35000"/>
                </a:schemeClr>
              </a:solidFill>
              <a:latin typeface="Century Gothic" pitchFamily="34" charset="0"/>
              <a:ea typeface="標楷體" panose="03000509000000000000" pitchFamily="65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20703" y="611259"/>
            <a:ext cx="12268935" cy="1253576"/>
          </a:xfrm>
          <a:prstGeom prst="rect">
            <a:avLst/>
          </a:prstGeom>
        </p:spPr>
        <p:txBody>
          <a:bodyPr wrap="none" lIns="175840" tIns="87921" rIns="175840" bIns="87921">
            <a:spAutoFit/>
          </a:bodyPr>
          <a:lstStyle/>
          <a:p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34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條</a:t>
            </a:r>
            <a:r>
              <a:rPr lang="en-US" altLang="zh-TW" sz="6900" b="1" dirty="0"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6900" b="1" dirty="0">
                <a:latin typeface="標楷體" pitchFamily="65" charset="-120"/>
                <a:ea typeface="標楷體" pitchFamily="65" charset="-120"/>
              </a:rPr>
              <a:t>明確輪班換班休息時間</a:t>
            </a:r>
            <a:endParaRPr lang="en-US" altLang="zh-TW" sz="6900" b="1" dirty="0">
              <a:solidFill>
                <a:srgbClr val="000066"/>
              </a:solidFill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933333" y="3654496"/>
            <a:ext cx="6070396" cy="4896862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pPr eaLnBrk="0" fontAlgn="ctr" hangingPunct="0">
              <a:lnSpc>
                <a:spcPts val="5768"/>
              </a:lnSpc>
            </a:pPr>
            <a:r>
              <a:rPr lang="zh-TW" altLang="zh-TW" sz="3800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輪班制者，其工作班次，每週更換一次。但經勞工同意者不在此限。</a:t>
            </a:r>
            <a:endParaRPr lang="en-US" altLang="zh-TW" sz="3800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eaLnBrk="0" fontAlgn="ctr" hangingPunct="0">
              <a:lnSpc>
                <a:spcPts val="962"/>
              </a:lnSpc>
            </a:pPr>
            <a:endParaRPr lang="zh-TW" altLang="zh-TW" sz="3800" dirty="0"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eaLnBrk="0" fontAlgn="ctr" hangingPunct="0">
              <a:lnSpc>
                <a:spcPts val="5768"/>
              </a:lnSpc>
            </a:pPr>
            <a:r>
              <a:rPr lang="zh-TW" altLang="zh-TW" sz="3800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依前項更換班次時，至少</a:t>
            </a:r>
            <a:r>
              <a:rPr lang="zh-TW" altLang="zh-TW" sz="3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應有連續</a:t>
            </a:r>
            <a:r>
              <a:rPr lang="en-US" altLang="zh-TW" sz="3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11</a:t>
            </a:r>
            <a:r>
              <a:rPr lang="zh-TW" altLang="zh-TW" sz="38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小時</a:t>
            </a:r>
            <a:r>
              <a:rPr lang="zh-TW" altLang="zh-TW" sz="3800" dirty="0">
                <a:solidFill>
                  <a:schemeClr val="tx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itchFamily="34" charset="0"/>
              </a:rPr>
              <a:t>之休息時間。</a:t>
            </a:r>
            <a:endParaRPr lang="en-US" altLang="zh-TW" sz="3800" dirty="0">
              <a:solidFill>
                <a:schemeClr val="tx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pitchFamily="34" charset="0"/>
            </a:endParaRPr>
          </a:p>
          <a:p>
            <a:pPr eaLnBrk="0" fontAlgn="ctr" hangingPunct="0">
              <a:lnSpc>
                <a:spcPts val="962"/>
              </a:lnSpc>
            </a:pPr>
            <a:endParaRPr lang="en-US" altLang="zh-TW" sz="1500" dirty="0">
              <a:latin typeface="Noto Sans CJK TC Bold" pitchFamily="34" charset="-120"/>
              <a:ea typeface="Noto Sans CJK TC Bold" pitchFamily="34" charset="-120"/>
              <a:cs typeface="Arial" pitchFamily="34" charset="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2020698" y="2066717"/>
            <a:ext cx="4825799" cy="79388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dirty="0" smtClean="0"/>
              <a:t>修          法         前</a:t>
            </a:r>
            <a:endParaRPr lang="zh-TW" altLang="en-US" dirty="0"/>
          </a:p>
        </p:txBody>
      </p:sp>
      <p:sp>
        <p:nvSpPr>
          <p:cNvPr id="12" name="圓角矩形 11"/>
          <p:cNvSpPr/>
          <p:nvPr/>
        </p:nvSpPr>
        <p:spPr>
          <a:xfrm>
            <a:off x="9324610" y="2066717"/>
            <a:ext cx="4825799" cy="7938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75840" tIns="87921" rIns="175840" bIns="87921" rtlCol="0" anchor="ctr"/>
          <a:lstStyle/>
          <a:p>
            <a:pPr algn="ctr"/>
            <a:r>
              <a:rPr lang="zh-TW" altLang="en-US" dirty="0" smtClean="0"/>
              <a:t>修          法         後</a:t>
            </a:r>
            <a:endParaRPr lang="zh-TW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1498990" y="3786813"/>
            <a:ext cx="5999642" cy="3741949"/>
          </a:xfrm>
          <a:prstGeom prst="rect">
            <a:avLst/>
          </a:prstGeom>
        </p:spPr>
        <p:txBody>
          <a:bodyPr wrap="square" lIns="175840" tIns="87921" rIns="175840" bIns="87921">
            <a:spAutoFit/>
          </a:bodyPr>
          <a:lstStyle/>
          <a:p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晝夜輪班制者，其工作班次，每週更換一次。但經勞工同意者不在此限。</a:t>
            </a:r>
          </a:p>
          <a:p>
            <a:endParaRPr lang="zh-TW" altLang="en-US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依前項更換班次時，應給予</a:t>
            </a:r>
            <a:r>
              <a:rPr lang="zh-TW" altLang="en-US" sz="38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適當之休息時間。</a:t>
            </a:r>
          </a:p>
        </p:txBody>
      </p:sp>
      <p:sp>
        <p:nvSpPr>
          <p:cNvPr id="14" name="矩形 13"/>
          <p:cNvSpPr/>
          <p:nvPr/>
        </p:nvSpPr>
        <p:spPr>
          <a:xfrm>
            <a:off x="8933331" y="8454124"/>
            <a:ext cx="6260496" cy="394931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175840" tIns="87921" rIns="175840" bIns="87921">
            <a:spAutoFit/>
          </a:bodyPr>
          <a:lstStyle/>
          <a:p>
            <a:pPr eaLnBrk="0" fontAlgn="ctr" hangingPunct="0">
              <a:lnSpc>
                <a:spcPts val="5768"/>
              </a:lnSpc>
            </a:pPr>
            <a:r>
              <a:rPr lang="zh-TW" altLang="zh-TW" sz="3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考量到事業單位必須從增僱人力或調整出勤模式等方式回應，無法即時施行，該新規定之施行日期，將另由行政院定之。</a:t>
            </a:r>
            <a:endParaRPr lang="en-US" altLang="zh-TW" sz="3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716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b="1" dirty="0" smtClean="0">
                <a:latin typeface="Noto Sans CJK TC Bold" pitchFamily="34" charset="-120"/>
                <a:ea typeface="Noto Sans CJK TC Bold" pitchFamily="34" charset="-120"/>
              </a:rPr>
              <a:t>74</a:t>
            </a:r>
            <a:r>
              <a:rPr lang="zh-TW" altLang="en-US" b="1" dirty="0" smtClean="0">
                <a:latin typeface="Noto Sans CJK TC Bold" pitchFamily="34" charset="-120"/>
                <a:ea typeface="Noto Sans CJK TC Bold" pitchFamily="34" charset="-120"/>
              </a:rPr>
              <a:t>條－吹哨者條款</a:t>
            </a: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960993988"/>
              </p:ext>
            </p:extLst>
          </p:nvPr>
        </p:nvGraphicFramePr>
        <p:xfrm>
          <a:off x="325148" y="2595978"/>
          <a:ext cx="15781666" cy="9129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50</a:t>
            </a:fld>
            <a:endParaRPr lang="en-US" altLang="zh-TW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第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79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條</a:t>
            </a:r>
            <a:r>
              <a:rPr lang="en-US" altLang="zh-TW" dirty="0" smtClean="0">
                <a:latin typeface="Noto Sans CJK TC Bold" pitchFamily="34" charset="-120"/>
                <a:ea typeface="Noto Sans CJK TC Bold" pitchFamily="34" charset="-120"/>
              </a:rPr>
              <a:t>-</a:t>
            </a:r>
            <a:r>
              <a:rPr lang="zh-TW" altLang="en-US" dirty="0" smtClean="0">
                <a:latin typeface="Noto Sans CJK TC Bold" pitchFamily="34" charset="-120"/>
                <a:ea typeface="Noto Sans CJK TC Bold" pitchFamily="34" charset="-120"/>
              </a:rPr>
              <a:t>增訂罰則上限</a:t>
            </a:r>
            <a:endParaRPr lang="zh-TW" altLang="en-US" dirty="0">
              <a:latin typeface="Noto Sans CJK TC Bold" pitchFamily="34" charset="-120"/>
              <a:ea typeface="Noto Sans CJK TC Bold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86001" y="9079398"/>
            <a:ext cx="4956226" cy="251397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lvl="0" algn="ctr">
              <a:buNone/>
            </a:pPr>
            <a:r>
              <a:rPr lang="zh-TW" altLang="en-US" sz="5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old" pitchFamily="34" charset="-120"/>
                <a:ea typeface="Noto Sans CJK TC Bold" pitchFamily="34" charset="-120"/>
              </a:rPr>
              <a:t>加重罰鍰上限</a:t>
            </a:r>
            <a:endParaRPr lang="zh-TW" altLang="en-US" sz="5500" dirty="0"/>
          </a:p>
        </p:txBody>
      </p:sp>
      <p:sp>
        <p:nvSpPr>
          <p:cNvPr id="11" name="矩形 10"/>
          <p:cNvSpPr/>
          <p:nvPr/>
        </p:nvSpPr>
        <p:spPr>
          <a:xfrm>
            <a:off x="5542229" y="9079396"/>
            <a:ext cx="10042879" cy="264629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75840" tIns="87921" rIns="175840" bIns="87921" rtlCol="0" anchor="ctr"/>
          <a:lstStyle/>
          <a:p>
            <a:pPr lvl="0" algn="ctr">
              <a:buNone/>
            </a:pPr>
            <a:r>
              <a:rPr lang="zh-TW" altLang="en-US" sz="2700" dirty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</a:rPr>
              <a:t>依事業規模、違反人數或情節</a:t>
            </a:r>
            <a:endParaRPr lang="en-US" altLang="zh-TW" sz="2700" dirty="0">
              <a:solidFill>
                <a:schemeClr val="tx1"/>
              </a:solidFill>
              <a:latin typeface="Noto Sans CJK TC Bold" pitchFamily="34" charset="-120"/>
              <a:ea typeface="Noto Sans CJK TC Bold" pitchFamily="34" charset="-120"/>
            </a:endParaRPr>
          </a:p>
          <a:p>
            <a:pPr lvl="0" algn="ctr">
              <a:buNone/>
            </a:pPr>
            <a:r>
              <a:rPr lang="zh-TW" altLang="en-US" sz="2700" dirty="0">
                <a:solidFill>
                  <a:schemeClr val="tx1"/>
                </a:solidFill>
                <a:latin typeface="Noto Sans CJK TC Bold" pitchFamily="34" charset="-120"/>
                <a:ea typeface="Noto Sans CJK TC Bold" pitchFamily="34" charset="-120"/>
              </a:rPr>
              <a:t>加重至法定罰鍰最高額 </a:t>
            </a:r>
            <a:r>
              <a:rPr lang="zh-TW" altLang="en-US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old" pitchFamily="34" charset="-120"/>
                <a:ea typeface="Noto Sans CJK TC Bold" pitchFamily="34" charset="-120"/>
              </a:rPr>
              <a:t>二分之一</a:t>
            </a:r>
            <a:endParaRPr lang="en-US" altLang="zh-TW" sz="27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CJK TC Bold" pitchFamily="34" charset="-120"/>
              <a:ea typeface="Noto Sans CJK TC Bold" pitchFamily="34" charset="-120"/>
            </a:endParaRPr>
          </a:p>
          <a:p>
            <a:pPr lvl="0" algn="ctr">
              <a:buNone/>
            </a:pPr>
            <a:r>
              <a:rPr lang="zh-TW" altLang="en-US" sz="27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old" pitchFamily="34" charset="-120"/>
                <a:ea typeface="Noto Sans CJK TC Bold" pitchFamily="34" charset="-120"/>
              </a:rPr>
              <a:t>（即最高可處</a:t>
            </a:r>
            <a:r>
              <a:rPr lang="en-US" altLang="zh-TW" sz="27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old" pitchFamily="34" charset="-120"/>
                <a:ea typeface="Noto Sans CJK TC Bold" pitchFamily="34" charset="-120"/>
              </a:rPr>
              <a:t>150</a:t>
            </a:r>
            <a:r>
              <a:rPr lang="zh-TW" altLang="en-US" sz="27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CJK TC Bold" pitchFamily="34" charset="-120"/>
                <a:ea typeface="Noto Sans CJK TC Bold" pitchFamily="34" charset="-120"/>
              </a:rPr>
              <a:t>萬元罰鍰）</a:t>
            </a:r>
          </a:p>
        </p:txBody>
      </p:sp>
      <p:sp>
        <p:nvSpPr>
          <p:cNvPr id="13" name="投影片編號版面配置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buNone/>
              <a:defRPr/>
            </a:pPr>
            <a:fld id="{8D59D886-4AD8-42D5-9ADC-D222D5C24ABE}" type="slidenum">
              <a:rPr lang="en-US" altLang="zh-TW" smtClean="0"/>
              <a:pPr>
                <a:buNone/>
                <a:defRPr/>
              </a:pPr>
              <a:t>51</a:t>
            </a:fld>
            <a:endParaRPr lang="en-US" altLang="zh-TW" dirty="0"/>
          </a:p>
        </p:txBody>
      </p:sp>
      <p:graphicFrame>
        <p:nvGraphicFramePr>
          <p:cNvPr id="14" name="表格 13"/>
          <p:cNvGraphicFramePr>
            <a:graphicFrameLocks noGrp="1"/>
          </p:cNvGraphicFramePr>
          <p:nvPr/>
        </p:nvGraphicFramePr>
        <p:xfrm>
          <a:off x="586004" y="2728291"/>
          <a:ext cx="15651241" cy="70182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2200"/>
                <a:gridCol w="4414713"/>
                <a:gridCol w="5344328"/>
              </a:tblGrid>
              <a:tr h="68141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3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違反項目</a:t>
                      </a:r>
                      <a:endParaRPr lang="zh-TW" altLang="en-US" sz="33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3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修法前</a:t>
                      </a:r>
                      <a:endParaRPr lang="zh-TW" altLang="en-US" sz="33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3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修法後</a:t>
                      </a:r>
                      <a:endParaRPr lang="zh-TW" altLang="en-US" sz="33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</a:tr>
              <a:tr h="2835022">
                <a:tc>
                  <a:txBody>
                    <a:bodyPr/>
                    <a:lstStyle/>
                    <a:p>
                      <a:pPr algn="l"/>
                      <a:r>
                        <a:rPr lang="zh-TW" altLang="en-US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工資、</a:t>
                      </a:r>
                      <a:endParaRPr lang="en-US" altLang="zh-TW" sz="4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  <a:p>
                      <a:pPr algn="l"/>
                      <a:r>
                        <a:rPr lang="zh-TW" altLang="en-US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工時、</a:t>
                      </a:r>
                      <a:endParaRPr lang="en-US" altLang="zh-TW" sz="4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  <a:p>
                      <a:pPr algn="l"/>
                      <a:r>
                        <a:rPr lang="zh-TW" altLang="en-US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職業災害補償規定</a:t>
                      </a:r>
                      <a:r>
                        <a:rPr lang="en-US" altLang="zh-TW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…</a:t>
                      </a:r>
                      <a:endParaRPr lang="zh-TW" altLang="en-US" sz="4400" dirty="0">
                        <a:solidFill>
                          <a:schemeClr val="tx2">
                            <a:lumMod val="50000"/>
                          </a:schemeClr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-30</a:t>
                      </a:r>
                      <a:r>
                        <a:rPr lang="zh-TW" altLang="en-US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zh-TW" altLang="en-US" sz="59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</a:t>
                      </a:r>
                      <a:r>
                        <a:rPr lang="en-US" altLang="zh-TW" sz="7400" dirty="0" smtClean="0">
                          <a:solidFill>
                            <a:srgbClr val="FF0000"/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100</a:t>
                      </a:r>
                      <a:r>
                        <a:rPr lang="zh-TW" altLang="en-US" sz="7400" dirty="0" smtClean="0">
                          <a:solidFill>
                            <a:srgbClr val="FF0000"/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zh-TW" altLang="en-US" sz="8100" dirty="0">
                        <a:solidFill>
                          <a:srgbClr val="FF0000"/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</a:tr>
              <a:tr h="3501772">
                <a:tc>
                  <a:txBody>
                    <a:bodyPr/>
                    <a:lstStyle/>
                    <a:p>
                      <a:pPr algn="l"/>
                      <a:r>
                        <a:rPr lang="zh-TW" altLang="en-US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未置備勞工名卡、</a:t>
                      </a:r>
                      <a:endParaRPr lang="en-US" altLang="zh-TW" sz="4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  <a:p>
                      <a:pPr algn="l"/>
                      <a:r>
                        <a:rPr lang="zh-TW" altLang="en-US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未發服務證明書</a:t>
                      </a:r>
                      <a:endParaRPr lang="en-US" altLang="zh-TW" sz="4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  <a:p>
                      <a:pPr algn="l"/>
                      <a:r>
                        <a:rPr lang="zh-TW" altLang="en-US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未置備法定代理人同意書及年齡證明文件</a:t>
                      </a:r>
                      <a:r>
                        <a:rPr lang="en-US" altLang="zh-TW" sz="4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Noto Sans CJK TC Bold" pitchFamily="34" charset="-120"/>
                          <a:ea typeface="Noto Sans CJK TC Bold" pitchFamily="34" charset="-120"/>
                        </a:rPr>
                        <a:t>…</a:t>
                      </a:r>
                      <a:endParaRPr lang="zh-TW" altLang="en-US" sz="4400" dirty="0">
                        <a:solidFill>
                          <a:schemeClr val="tx2">
                            <a:lumMod val="50000"/>
                          </a:schemeClr>
                        </a:solidFill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-30</a:t>
                      </a:r>
                      <a:r>
                        <a:rPr lang="zh-TW" altLang="en-US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zh-TW" altLang="en-US" sz="59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2</a:t>
                      </a:r>
                      <a:r>
                        <a:rPr lang="zh-TW" altLang="en-US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</a:t>
                      </a:r>
                      <a:r>
                        <a:rPr lang="en-US" altLang="zh-TW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-30</a:t>
                      </a:r>
                      <a:r>
                        <a:rPr lang="zh-TW" altLang="en-US" sz="5900" dirty="0" smtClean="0">
                          <a:latin typeface="Noto Sans CJK TC Bold" pitchFamily="34" charset="-120"/>
                          <a:ea typeface="Noto Sans CJK TC Bold" pitchFamily="34" charset="-120"/>
                        </a:rPr>
                        <a:t>萬元</a:t>
                      </a:r>
                      <a:endParaRPr lang="zh-TW" altLang="en-US" sz="5900" dirty="0">
                        <a:latin typeface="Noto Sans CJK TC Bold" pitchFamily="34" charset="-120"/>
                        <a:ea typeface="Noto Sans CJK TC Bold" pitchFamily="34" charset="-120"/>
                      </a:endParaRPr>
                    </a:p>
                  </a:txBody>
                  <a:tcPr marL="165624" marR="165624" marT="84011" marB="84011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AutoShape 2" descr="「手拉手」的圖片搜尋結果"/>
          <p:cNvSpPr>
            <a:spLocks noChangeAspect="1" noChangeArrowheads="1"/>
          </p:cNvSpPr>
          <p:nvPr/>
        </p:nvSpPr>
        <p:spPr bwMode="auto">
          <a:xfrm>
            <a:off x="281792" y="-265450"/>
            <a:ext cx="552080" cy="560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75840" tIns="87921" rIns="175840" bIns="87921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微軟正黑體" pitchFamily="34" charset="-120"/>
              </a:defRPr>
            </a:lvl9pPr>
          </a:lstStyle>
          <a:p>
            <a:endParaRPr kumimoji="0"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30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5" b="8821"/>
          <a:stretch>
            <a:fillRect/>
          </a:stretch>
        </p:blipFill>
        <p:spPr>
          <a:xfrm>
            <a:off x="1368699" y="2251951"/>
            <a:ext cx="12390162" cy="806850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7976402" y="9903324"/>
            <a:ext cx="9258835" cy="1875669"/>
          </a:xfrm>
          <a:prstGeom prst="rect">
            <a:avLst/>
          </a:prstGeom>
        </p:spPr>
        <p:txBody>
          <a:bodyPr lIns="175840" tIns="87921" rIns="175840" bIns="8792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500" b="1" dirty="0">
                <a:solidFill>
                  <a:srgbClr val="0679A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簡報完畢</a:t>
            </a:r>
            <a:endParaRPr kumimoji="0" lang="en-US" altLang="zh-TW" sz="5500" b="1" dirty="0">
              <a:solidFill>
                <a:srgbClr val="0679A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5500" b="1" dirty="0">
                <a:solidFill>
                  <a:srgbClr val="0679A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敬請指教</a:t>
            </a:r>
          </a:p>
        </p:txBody>
      </p:sp>
      <p:pic>
        <p:nvPicPr>
          <p:cNvPr id="43014" name="Picture 5" descr="「謝謝」的圖片搜尋結果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23" b="21153"/>
          <a:stretch>
            <a:fillRect/>
          </a:stretch>
        </p:blipFill>
        <p:spPr bwMode="auto">
          <a:xfrm>
            <a:off x="9324975" y="770101"/>
            <a:ext cx="5837092" cy="1721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DA5468-19E1-4E92-B687-EF1B89A9D85C}" type="slidenum">
              <a:rPr lang="en-US" altLang="zh-TW" smtClean="0"/>
              <a:pPr>
                <a:defRPr/>
              </a:pPr>
              <a:t>52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7232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高階主管">
  <a:themeElements>
    <a:clrScheme name="高階主管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高階主管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高階主管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12244</TotalTime>
  <Words>5439</Words>
  <Application>Microsoft Office PowerPoint</Application>
  <PresentationFormat>自訂</PresentationFormat>
  <Paragraphs>1180</Paragraphs>
  <Slides>52</Slides>
  <Notes>3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52</vt:i4>
      </vt:variant>
    </vt:vector>
  </HeadingPairs>
  <TitlesOfParts>
    <vt:vector size="53" baseType="lpstr">
      <vt:lpstr>高階主管</vt:lpstr>
      <vt:lpstr>105年12月6日新修勞動基準法 </vt:lpstr>
      <vt:lpstr>修法議題       </vt:lpstr>
      <vt:lpstr>PowerPoint 簡報</vt:lpstr>
      <vt:lpstr>第36條-例假、休息日</vt:lpstr>
      <vt:lpstr>PowerPoint 簡報</vt:lpstr>
      <vt:lpstr>第24條-休息日加班費</vt:lpstr>
      <vt:lpstr>以平日每小時工資額為150元為例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第37條:國定假日(19天-&gt;12天)</vt:lpstr>
      <vt:lpstr>PowerPoint 簡報</vt:lpstr>
      <vt:lpstr>PowerPoint 簡報</vt:lpstr>
      <vt:lpstr>特別休假對照表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第74條－吹哨者條款</vt:lpstr>
      <vt:lpstr>第79條-增訂罰則上限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excel77</dc:creator>
  <cp:lastModifiedBy>USER</cp:lastModifiedBy>
  <cp:revision>1251</cp:revision>
  <cp:lastPrinted>2017-03-06T04:26:33Z</cp:lastPrinted>
  <dcterms:created xsi:type="dcterms:W3CDTF">2007-12-19T07:07:24Z</dcterms:created>
  <dcterms:modified xsi:type="dcterms:W3CDTF">2017-03-30T04:06:16Z</dcterms:modified>
</cp:coreProperties>
</file>