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2" r:id="rId5"/>
    <p:sldId id="263" r:id="rId6"/>
    <p:sldId id="261" r:id="rId7"/>
    <p:sldId id="259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圓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圓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日期版面配置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圓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圓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F07E4F-7757-4806-9ED9-CE15743058A6}" type="datetimeFigureOut">
              <a:rPr lang="zh-TW" altLang="en-US" smtClean="0"/>
              <a:t>2017/3/30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0333AD6-D026-4871-9D7C-55542904CC3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空氣品質相關宣導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工程及環境教育科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報告人：王于心 </a:t>
            </a:r>
            <a:r>
              <a:rPr lang="zh-TW" altLang="en-US" dirty="0">
                <a:latin typeface="+mj-ea"/>
                <a:ea typeface="+mj-ea"/>
              </a:rPr>
              <a:t>科員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16303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空氣品質相關宣導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 smtClean="0">
                <a:latin typeface="+mj-ea"/>
                <a:ea typeface="+mj-ea"/>
              </a:rPr>
              <a:t>行政院環保署於</a:t>
            </a:r>
            <a:r>
              <a:rPr lang="en-US" altLang="zh-TW" dirty="0" smtClean="0">
                <a:latin typeface="+mj-ea"/>
                <a:ea typeface="+mj-ea"/>
              </a:rPr>
              <a:t>105</a:t>
            </a:r>
            <a:r>
              <a:rPr lang="zh-TW" altLang="en-US" dirty="0" smtClean="0">
                <a:latin typeface="+mj-ea"/>
                <a:ea typeface="+mj-ea"/>
              </a:rPr>
              <a:t>年</a:t>
            </a:r>
            <a:r>
              <a:rPr lang="en-US" altLang="zh-TW" dirty="0" smtClean="0">
                <a:latin typeface="+mj-ea"/>
                <a:ea typeface="+mj-ea"/>
              </a:rPr>
              <a:t>12</a:t>
            </a:r>
            <a:r>
              <a:rPr lang="zh-TW" altLang="en-US" dirty="0" smtClean="0">
                <a:latin typeface="+mj-ea"/>
                <a:ea typeface="+mj-ea"/>
              </a:rPr>
              <a:t>月</a:t>
            </a:r>
            <a:r>
              <a:rPr lang="en-US" altLang="zh-TW" dirty="0" smtClean="0">
                <a:latin typeface="+mj-ea"/>
                <a:ea typeface="+mj-ea"/>
              </a:rPr>
              <a:t>1</a:t>
            </a:r>
            <a:r>
              <a:rPr lang="zh-TW" altLang="en-US" dirty="0" smtClean="0">
                <a:latin typeface="+mj-ea"/>
                <a:ea typeface="+mj-ea"/>
              </a:rPr>
              <a:t>日實施新制「空氣品質指標</a:t>
            </a:r>
            <a:r>
              <a:rPr lang="en-US" altLang="zh-TW" dirty="0" smtClean="0">
                <a:latin typeface="+mj-ea"/>
                <a:ea typeface="+mj-ea"/>
              </a:rPr>
              <a:t>(AQI)</a:t>
            </a:r>
            <a:r>
              <a:rPr lang="zh-TW" altLang="en-US" dirty="0" smtClean="0">
                <a:latin typeface="+mj-ea"/>
                <a:ea typeface="+mj-ea"/>
              </a:rPr>
              <a:t>」，整合原有</a:t>
            </a:r>
            <a:r>
              <a:rPr lang="zh-TW" altLang="en-US" dirty="0" smtClean="0">
                <a:latin typeface="+mj-ea"/>
                <a:ea typeface="+mj-ea"/>
              </a:rPr>
              <a:t>空氣</a:t>
            </a:r>
            <a:r>
              <a:rPr lang="zh-TW" altLang="en-US" dirty="0" smtClean="0">
                <a:latin typeface="+mj-ea"/>
                <a:ea typeface="+mj-ea"/>
              </a:rPr>
              <a:t>污染指標</a:t>
            </a:r>
            <a:r>
              <a:rPr lang="en-US" altLang="zh-TW" dirty="0" smtClean="0">
                <a:latin typeface="+mj-ea"/>
                <a:ea typeface="+mj-ea"/>
              </a:rPr>
              <a:t>(PSI)</a:t>
            </a:r>
            <a:r>
              <a:rPr lang="zh-TW" altLang="en-US" dirty="0" smtClean="0">
                <a:latin typeface="+mj-ea"/>
                <a:ea typeface="+mj-ea"/>
              </a:rPr>
              <a:t>及細懸浮微粒</a:t>
            </a:r>
            <a:r>
              <a:rPr lang="en-US" altLang="zh-TW" dirty="0" smtClean="0">
                <a:latin typeface="+mj-ea"/>
                <a:ea typeface="+mj-ea"/>
              </a:rPr>
              <a:t>(PM2.5)</a:t>
            </a:r>
            <a:r>
              <a:rPr lang="zh-TW" altLang="en-US" dirty="0" smtClean="0">
                <a:latin typeface="+mj-ea"/>
                <a:ea typeface="+mj-ea"/>
              </a:rPr>
              <a:t>雙指標，參考美國改採單一指標「空氣品質指標</a:t>
            </a:r>
            <a:r>
              <a:rPr lang="en-US" altLang="zh-TW" dirty="0" smtClean="0">
                <a:latin typeface="+mj-ea"/>
                <a:ea typeface="+mj-ea"/>
              </a:rPr>
              <a:t>(AQI)</a:t>
            </a:r>
            <a:r>
              <a:rPr lang="zh-TW" altLang="en-US" dirty="0" smtClean="0">
                <a:latin typeface="+mj-ea"/>
                <a:ea typeface="+mj-ea"/>
              </a:rPr>
              <a:t>」，分為綠、黃、橘、紅、紫、褐紅</a:t>
            </a:r>
            <a:r>
              <a:rPr lang="en-US" altLang="zh-TW" dirty="0" smtClean="0">
                <a:latin typeface="+mj-ea"/>
                <a:ea typeface="+mj-ea"/>
              </a:rPr>
              <a:t>6</a:t>
            </a:r>
            <a:r>
              <a:rPr lang="zh-TW" altLang="en-US" dirty="0" smtClean="0">
                <a:latin typeface="+mj-ea"/>
                <a:ea typeface="+mj-ea"/>
              </a:rPr>
              <a:t>色。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37" y="4509120"/>
            <a:ext cx="826710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594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空氣品質相關宣導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2132857"/>
            <a:ext cx="8229600" cy="4104456"/>
          </a:xfrm>
        </p:spPr>
        <p:txBody>
          <a:bodyPr/>
          <a:lstStyle/>
          <a:p>
            <a:r>
              <a:rPr lang="en-US" altLang="zh-TW" dirty="0">
                <a:latin typeface="+mj-ea"/>
                <a:ea typeface="+mj-ea"/>
              </a:rPr>
              <a:t>AQI</a:t>
            </a:r>
            <a:r>
              <a:rPr lang="zh-TW" altLang="zh-TW" dirty="0">
                <a:latin typeface="+mj-ea"/>
                <a:ea typeface="+mj-ea"/>
              </a:rPr>
              <a:t>值達</a:t>
            </a:r>
            <a:r>
              <a:rPr lang="zh-TW" altLang="zh-TW" b="1" dirty="0">
                <a:solidFill>
                  <a:srgbClr val="FF6600"/>
                </a:solidFill>
                <a:latin typeface="+mj-ea"/>
                <a:ea typeface="+mj-ea"/>
              </a:rPr>
              <a:t>橘</a:t>
            </a:r>
            <a:r>
              <a:rPr lang="zh-TW" altLang="zh-TW" b="1" dirty="0" smtClean="0">
                <a:solidFill>
                  <a:srgbClr val="FF6600"/>
                </a:solidFill>
                <a:latin typeface="+mj-ea"/>
                <a:ea typeface="+mj-ea"/>
              </a:rPr>
              <a:t>色</a:t>
            </a:r>
            <a:r>
              <a:rPr lang="en-US" altLang="zh-TW" b="1" dirty="0" smtClean="0">
                <a:solidFill>
                  <a:srgbClr val="FF66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FF6600"/>
                </a:solidFill>
                <a:latin typeface="+mj-ea"/>
                <a:ea typeface="+mj-ea"/>
              </a:rPr>
              <a:t>對敏感族群不良</a:t>
            </a:r>
            <a:r>
              <a:rPr lang="en-US" altLang="zh-TW" b="1" dirty="0" smtClean="0">
                <a:solidFill>
                  <a:srgbClr val="FF6600"/>
                </a:solidFill>
                <a:latin typeface="+mj-ea"/>
                <a:ea typeface="+mj-ea"/>
              </a:rPr>
              <a:t>)</a:t>
            </a:r>
            <a:r>
              <a:rPr lang="zh-TW" altLang="zh-TW" dirty="0" smtClean="0">
                <a:latin typeface="+mj-ea"/>
                <a:ea typeface="+mj-ea"/>
              </a:rPr>
              <a:t>時</a:t>
            </a:r>
            <a:r>
              <a:rPr lang="zh-TW" altLang="zh-TW" dirty="0">
                <a:latin typeface="+mj-ea"/>
                <a:ea typeface="+mj-ea"/>
              </a:rPr>
              <a:t>，請學校減少敏感性族群學生</a:t>
            </a:r>
            <a:r>
              <a:rPr lang="zh-TW" altLang="zh-TW" dirty="0" smtClean="0">
                <a:latin typeface="+mj-ea"/>
                <a:ea typeface="+mj-ea"/>
              </a:rPr>
              <a:t>戶外活動。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 smtClean="0">
              <a:latin typeface="+mj-ea"/>
              <a:ea typeface="+mj-ea"/>
            </a:endParaRPr>
          </a:p>
          <a:p>
            <a:r>
              <a:rPr lang="en-US" altLang="zh-TW" dirty="0" smtClean="0">
                <a:latin typeface="+mj-ea"/>
                <a:ea typeface="+mj-ea"/>
              </a:rPr>
              <a:t>AQI</a:t>
            </a:r>
            <a:r>
              <a:rPr lang="zh-TW" altLang="zh-TW" dirty="0">
                <a:latin typeface="+mj-ea"/>
                <a:ea typeface="+mj-ea"/>
              </a:rPr>
              <a:t>值達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紅色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對所有族群不良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r>
              <a:rPr lang="zh-TW" altLang="zh-TW" dirty="0" smtClean="0">
                <a:latin typeface="+mj-ea"/>
                <a:ea typeface="+mj-ea"/>
              </a:rPr>
              <a:t>時</a:t>
            </a:r>
            <a:r>
              <a:rPr lang="zh-TW" altLang="zh-TW" dirty="0">
                <a:latin typeface="+mj-ea"/>
                <a:ea typeface="+mj-ea"/>
              </a:rPr>
              <a:t>，學校應考量戶外活動地點之空氣品質條件，必要時，將課程、活動調整於室內進行或延期</a:t>
            </a:r>
            <a:r>
              <a:rPr lang="zh-TW" altLang="zh-TW" dirty="0" smtClean="0">
                <a:latin typeface="+mj-ea"/>
                <a:ea typeface="+mj-ea"/>
              </a:rPr>
              <a:t>辦理。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zh-TW" altLang="zh-TW" dirty="0" smtClean="0">
              <a:latin typeface="+mj-ea"/>
              <a:ea typeface="+mj-ea"/>
            </a:endParaRPr>
          </a:p>
          <a:p>
            <a:r>
              <a:rPr lang="en-US" altLang="zh-TW" dirty="0" smtClean="0">
                <a:latin typeface="+mj-ea"/>
                <a:ea typeface="+mj-ea"/>
              </a:rPr>
              <a:t>AQI</a:t>
            </a:r>
            <a:r>
              <a:rPr lang="zh-TW" altLang="zh-TW" dirty="0">
                <a:latin typeface="+mj-ea"/>
                <a:ea typeface="+mj-ea"/>
              </a:rPr>
              <a:t>值達</a:t>
            </a:r>
            <a:r>
              <a:rPr lang="zh-TW" altLang="zh-TW" b="1" dirty="0" smtClean="0">
                <a:solidFill>
                  <a:srgbClr val="7030A0"/>
                </a:solidFill>
                <a:latin typeface="+mj-ea"/>
                <a:ea typeface="+mj-ea"/>
              </a:rPr>
              <a:t>紫色</a:t>
            </a:r>
            <a:r>
              <a:rPr lang="en-US" altLang="zh-TW" b="1" dirty="0" smtClean="0">
                <a:solidFill>
                  <a:srgbClr val="7030A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7030A0"/>
                </a:solidFill>
                <a:latin typeface="+mj-ea"/>
                <a:ea typeface="+mj-ea"/>
              </a:rPr>
              <a:t>非常不良</a:t>
            </a:r>
            <a:r>
              <a:rPr lang="en-US" altLang="zh-TW" b="1" dirty="0" smtClean="0">
                <a:solidFill>
                  <a:srgbClr val="7030A0"/>
                </a:solidFill>
                <a:latin typeface="+mj-ea"/>
                <a:ea typeface="+mj-ea"/>
              </a:rPr>
              <a:t>)</a:t>
            </a:r>
            <a:r>
              <a:rPr lang="zh-TW" altLang="zh-TW" dirty="0" smtClean="0">
                <a:latin typeface="+mj-ea"/>
                <a:ea typeface="+mj-ea"/>
              </a:rPr>
              <a:t>時</a:t>
            </a:r>
            <a:r>
              <a:rPr lang="zh-TW" altLang="zh-TW" dirty="0">
                <a:latin typeface="+mj-ea"/>
                <a:ea typeface="+mj-ea"/>
              </a:rPr>
              <a:t>，學校應立即停止戶外活動，將課程調整於室內進行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endParaRPr lang="zh-TW" altLang="zh-TW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1658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空氣品質相關宣導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專人每日上午及下午至行政院環境保護署「空氣品質監測網」或以「環境即時通</a:t>
            </a:r>
            <a:r>
              <a:rPr lang="en-US" altLang="zh-TW" dirty="0" smtClean="0">
                <a:latin typeface="+mj-ea"/>
                <a:ea typeface="+mj-ea"/>
              </a:rPr>
              <a:t>APP</a:t>
            </a:r>
            <a:r>
              <a:rPr lang="zh-TW" altLang="en-US" dirty="0" smtClean="0">
                <a:latin typeface="+mj-ea"/>
                <a:ea typeface="+mj-ea"/>
              </a:rPr>
              <a:t>」查詢空氣品質資訊，據以調整上午或下 午之戶外活動。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zh-TW" altLang="en-US" dirty="0" smtClean="0">
              <a:latin typeface="+mj-ea"/>
              <a:ea typeface="+mj-ea"/>
            </a:endParaRPr>
          </a:p>
          <a:p>
            <a:r>
              <a:rPr lang="zh-TW" altLang="zh-TW" dirty="0" smtClean="0">
                <a:latin typeface="+mj-ea"/>
                <a:ea typeface="+mj-ea"/>
              </a:rPr>
              <a:t>至少採取</a:t>
            </a:r>
            <a:r>
              <a:rPr lang="en-US" altLang="zh-TW" dirty="0" smtClean="0">
                <a:latin typeface="+mj-ea"/>
                <a:ea typeface="+mj-ea"/>
              </a:rPr>
              <a:t>1</a:t>
            </a:r>
            <a:r>
              <a:rPr lang="zh-TW" altLang="zh-TW" dirty="0" smtClean="0">
                <a:latin typeface="+mj-ea"/>
                <a:ea typeface="+mj-ea"/>
              </a:rPr>
              <a:t>種以上警示措施</a:t>
            </a:r>
            <a:r>
              <a:rPr lang="zh-TW" altLang="en-US" dirty="0">
                <a:latin typeface="+mj-ea"/>
                <a:ea typeface="+mj-ea"/>
              </a:rPr>
              <a:t>，</a:t>
            </a:r>
            <a:r>
              <a:rPr lang="zh-TW" altLang="zh-TW" dirty="0" smtClean="0">
                <a:latin typeface="+mj-ea"/>
                <a:ea typeface="+mj-ea"/>
              </a:rPr>
              <a:t>包括</a:t>
            </a:r>
            <a:r>
              <a:rPr lang="zh-TW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空氣品質旗幟</a:t>
            </a:r>
            <a:r>
              <a:rPr lang="en-US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002060"/>
                </a:solidFill>
                <a:latin typeface="+mj-ea"/>
                <a:ea typeface="+mj-ea"/>
              </a:rPr>
              <a:t>分為綠、黃、橘、紅、紫共</a:t>
            </a:r>
            <a:r>
              <a:rPr lang="en-US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5</a:t>
            </a:r>
            <a:r>
              <a:rPr lang="zh-TW" altLang="en-US" b="1" dirty="0" smtClean="0">
                <a:solidFill>
                  <a:srgbClr val="002060"/>
                </a:solidFill>
                <a:latin typeface="+mj-ea"/>
                <a:ea typeface="+mj-ea"/>
              </a:rPr>
              <a:t>色</a:t>
            </a:r>
            <a:r>
              <a:rPr lang="en-US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)</a:t>
            </a:r>
            <a:r>
              <a:rPr lang="zh-TW" altLang="zh-TW" dirty="0" smtClean="0">
                <a:latin typeface="+mj-ea"/>
                <a:ea typeface="+mj-ea"/>
              </a:rPr>
              <a:t>、</a:t>
            </a:r>
            <a:r>
              <a:rPr lang="zh-TW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電子跑馬燈</a:t>
            </a:r>
            <a:r>
              <a:rPr lang="zh-TW" altLang="zh-TW" dirty="0" smtClean="0">
                <a:latin typeface="+mj-ea"/>
                <a:ea typeface="+mj-ea"/>
              </a:rPr>
              <a:t>、</a:t>
            </a:r>
            <a:r>
              <a:rPr lang="zh-TW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大型液晶螢幕看板</a:t>
            </a:r>
            <a:r>
              <a:rPr lang="zh-TW" altLang="zh-TW" dirty="0" smtClean="0">
                <a:latin typeface="+mj-ea"/>
                <a:ea typeface="+mj-ea"/>
              </a:rPr>
              <a:t>或</a:t>
            </a:r>
            <a:r>
              <a:rPr lang="zh-TW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校園廣播</a:t>
            </a:r>
            <a:r>
              <a:rPr lang="zh-TW" altLang="zh-TW" dirty="0" smtClean="0">
                <a:latin typeface="+mj-ea"/>
                <a:ea typeface="+mj-ea"/>
              </a:rPr>
              <a:t>等方式。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19235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空氣品質相關宣導</a:t>
            </a:r>
            <a:endParaRPr lang="zh-TW" altLang="en-US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276872"/>
            <a:ext cx="8229600" cy="410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981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空氣品質相關宣導</a:t>
            </a:r>
            <a:endParaRPr lang="zh-TW" altLang="en-US" b="1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39"/>
          <a:stretch/>
        </p:blipFill>
        <p:spPr bwMode="auto">
          <a:xfrm>
            <a:off x="4701768" y="1412776"/>
            <a:ext cx="3744416" cy="481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611560" y="2060848"/>
            <a:ext cx="3888432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prstClr val="black"/>
                </a:solidFill>
                <a:latin typeface="+mj-ea"/>
                <a:ea typeface="+mj-ea"/>
              </a:rPr>
              <a:t>依據</a:t>
            </a:r>
            <a:r>
              <a:rPr lang="zh-TW" altLang="en-US" sz="3000" dirty="0">
                <a:solidFill>
                  <a:prstClr val="black"/>
                </a:solidFill>
                <a:latin typeface="+mj-ea"/>
                <a:ea typeface="+mj-ea"/>
              </a:rPr>
              <a:t>行政院環境保護署「空氣品質監測網」 </a:t>
            </a:r>
            <a:r>
              <a:rPr lang="zh-TW" altLang="en-US" sz="3000" dirty="0" smtClean="0">
                <a:solidFill>
                  <a:prstClr val="black"/>
                </a:solidFill>
                <a:latin typeface="+mj-ea"/>
                <a:ea typeface="+mj-ea"/>
              </a:rPr>
              <a:t>顯示</a:t>
            </a:r>
            <a:r>
              <a:rPr lang="en-US" altLang="zh-TW" sz="3200" dirty="0" smtClean="0">
                <a:solidFill>
                  <a:prstClr val="black"/>
                </a:solidFill>
                <a:latin typeface="+mj-ea"/>
                <a:ea typeface="+mj-ea"/>
              </a:rPr>
              <a:t>AQI</a:t>
            </a:r>
            <a:r>
              <a:rPr lang="zh-TW" altLang="zh-TW" sz="3200" dirty="0">
                <a:solidFill>
                  <a:prstClr val="black"/>
                </a:solidFill>
                <a:latin typeface="+mj-ea"/>
                <a:ea typeface="+mj-ea"/>
              </a:rPr>
              <a:t>值達</a:t>
            </a:r>
            <a:r>
              <a:rPr lang="zh-TW" altLang="zh-TW" sz="3200" b="1" dirty="0">
                <a:solidFill>
                  <a:srgbClr val="FF6600"/>
                </a:solidFill>
                <a:latin typeface="+mj-ea"/>
                <a:ea typeface="+mj-ea"/>
              </a:rPr>
              <a:t>橘色</a:t>
            </a:r>
            <a:r>
              <a:rPr lang="zh-TW" altLang="zh-TW" sz="3200" dirty="0">
                <a:solidFill>
                  <a:prstClr val="black"/>
                </a:solidFill>
                <a:latin typeface="+mj-ea"/>
                <a:ea typeface="+mj-ea"/>
              </a:rPr>
              <a:t>時</a:t>
            </a:r>
            <a:r>
              <a:rPr lang="zh-TW" altLang="zh-TW" sz="3200" dirty="0" smtClean="0">
                <a:solidFill>
                  <a:prstClr val="black"/>
                </a:solidFill>
                <a:latin typeface="+mj-ea"/>
                <a:ea typeface="+mj-ea"/>
              </a:rPr>
              <a:t>，</a:t>
            </a:r>
            <a:r>
              <a:rPr lang="zh-TW" altLang="en-US" sz="3200" dirty="0" smtClean="0">
                <a:solidFill>
                  <a:prstClr val="black"/>
                </a:solidFill>
                <a:latin typeface="+mj-ea"/>
                <a:ea typeface="+mj-ea"/>
              </a:rPr>
              <a:t>本局將以緊急傳真方式，要求該</a:t>
            </a:r>
            <a:r>
              <a:rPr lang="zh-TW" altLang="en-US" sz="3200" dirty="0">
                <a:solidFill>
                  <a:prstClr val="black"/>
                </a:solidFill>
                <a:latin typeface="+mj-ea"/>
                <a:ea typeface="+mj-ea"/>
              </a:rPr>
              <a:t>區域</a:t>
            </a:r>
            <a:r>
              <a:rPr lang="zh-TW" altLang="en-US" sz="3200" dirty="0" smtClean="0">
                <a:solidFill>
                  <a:prstClr val="black"/>
                </a:solidFill>
                <a:latin typeface="+mj-ea"/>
                <a:ea typeface="+mj-ea"/>
              </a:rPr>
              <a:t>之學校</a:t>
            </a:r>
            <a:r>
              <a:rPr lang="zh-TW" altLang="en-US" sz="3200" dirty="0">
                <a:solidFill>
                  <a:prstClr val="black"/>
                </a:solidFill>
                <a:latin typeface="+mj-ea"/>
                <a:ea typeface="+mj-ea"/>
              </a:rPr>
              <a:t>做好防護工作，並隨時視情形撤離戶外活動人員至室內。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05653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059832" y="2996952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 smtClean="0">
                <a:solidFill>
                  <a:srgbClr val="1D3641"/>
                </a:solidFill>
                <a:latin typeface="Trebuchet MS"/>
                <a:ea typeface="微軟正黑體"/>
                <a:cs typeface="+mj-cs"/>
              </a:rPr>
              <a:t>簡  報  結  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98822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會">
  <a:themeElements>
    <a:clrScheme name="茅草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都會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53</TotalTime>
  <Words>313</Words>
  <Application>Microsoft Office PowerPoint</Application>
  <PresentationFormat>如螢幕大小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都會</vt:lpstr>
      <vt:lpstr>空氣品質相關宣導</vt:lpstr>
      <vt:lpstr>空氣品質相關宣導</vt:lpstr>
      <vt:lpstr>空氣品質相關宣導</vt:lpstr>
      <vt:lpstr>空氣品質相關宣導</vt:lpstr>
      <vt:lpstr>空氣品質相關宣導</vt:lpstr>
      <vt:lpstr>空氣品質相關宣導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Administrator</cp:lastModifiedBy>
  <cp:revision>8</cp:revision>
  <dcterms:created xsi:type="dcterms:W3CDTF">2017-03-28T02:23:53Z</dcterms:created>
  <dcterms:modified xsi:type="dcterms:W3CDTF">2017-03-30T01:44:23Z</dcterms:modified>
</cp:coreProperties>
</file>